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278" r:id="rId3"/>
    <p:sldId id="260" r:id="rId4"/>
    <p:sldId id="263" r:id="rId5"/>
    <p:sldId id="275" r:id="rId6"/>
    <p:sldId id="274" r:id="rId7"/>
    <p:sldId id="269" r:id="rId8"/>
    <p:sldId id="264" r:id="rId9"/>
    <p:sldId id="276" r:id="rId10"/>
    <p:sldId id="261" r:id="rId11"/>
    <p:sldId id="262" r:id="rId12"/>
    <p:sldId id="266" r:id="rId13"/>
    <p:sldId id="265" r:id="rId14"/>
    <p:sldId id="267" r:id="rId15"/>
    <p:sldId id="270" r:id="rId16"/>
    <p:sldId id="277" r:id="rId17"/>
    <p:sldId id="271" r:id="rId18"/>
    <p:sldId id="272" r:id="rId19"/>
    <p:sldId id="268" r:id="rId20"/>
    <p:sldId id="259"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76" autoAdjust="0"/>
    <p:restoredTop sz="66626" autoAdjust="0"/>
  </p:normalViewPr>
  <p:slideViewPr>
    <p:cSldViewPr snapToGrid="0">
      <p:cViewPr varScale="1">
        <p:scale>
          <a:sx n="58" d="100"/>
          <a:sy n="58" d="100"/>
        </p:scale>
        <p:origin x="146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png>
</file>

<file path=ppt/media/image22.jpg>
</file>

<file path=ppt/media/image23.jpg>
</file>

<file path=ppt/media/image24.png>
</file>

<file path=ppt/media/image25.pn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9D66B7-FE45-4902-A6D1-D0D67EB04BEB}" type="datetimeFigureOut">
              <a:rPr lang="zh-CN" altLang="en-US" smtClean="0"/>
              <a:t>2019/5/28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5057C8-70C5-4A1D-A571-B3FB6BB88A9A}" type="slidenum">
              <a:rPr lang="zh-CN" altLang="en-US" smtClean="0"/>
              <a:t>‹#›</a:t>
            </a:fld>
            <a:endParaRPr lang="zh-CN" altLang="en-US"/>
          </a:p>
        </p:txBody>
      </p:sp>
    </p:spTree>
    <p:extLst>
      <p:ext uri="{BB962C8B-B14F-4D97-AF65-F5344CB8AC3E}">
        <p14:creationId xmlns:p14="http://schemas.microsoft.com/office/powerpoint/2010/main" val="1909791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1</a:t>
            </a:fld>
            <a:endParaRPr lang="zh-CN" altLang="en-US"/>
          </a:p>
        </p:txBody>
      </p:sp>
    </p:spTree>
    <p:extLst>
      <p:ext uri="{BB962C8B-B14F-4D97-AF65-F5344CB8AC3E}">
        <p14:creationId xmlns:p14="http://schemas.microsoft.com/office/powerpoint/2010/main" val="3028072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Between subject experiment design, </a:t>
            </a:r>
            <a:r>
              <a:rPr lang="zh-CN" altLang="en-US" dirty="0" smtClean="0"/>
              <a:t>每个实验做的人不同， 只让一批人做一种实验条件下的实验</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14</a:t>
            </a:fld>
            <a:endParaRPr lang="zh-CN" altLang="en-US"/>
          </a:p>
        </p:txBody>
      </p:sp>
    </p:spTree>
    <p:extLst>
      <p:ext uri="{BB962C8B-B14F-4D97-AF65-F5344CB8AC3E}">
        <p14:creationId xmlns:p14="http://schemas.microsoft.com/office/powerpoint/2010/main" val="30661460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要说明，因为是圆形轨迹，所以参与人员先通过指导找到蓝球位置，然后再进行观察，目的是确保视角基本都是一致的。</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16</a:t>
            </a:fld>
            <a:endParaRPr lang="zh-CN" altLang="en-US"/>
          </a:p>
        </p:txBody>
      </p:sp>
    </p:spTree>
    <p:extLst>
      <p:ext uri="{BB962C8B-B14F-4D97-AF65-F5344CB8AC3E}">
        <p14:creationId xmlns:p14="http://schemas.microsoft.com/office/powerpoint/2010/main" val="1625841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强调角距离，圆形轨道，实际距离不变，确保只是声音位置改变，而不是距离改变</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17</a:t>
            </a:fld>
            <a:endParaRPr lang="zh-CN" altLang="en-US"/>
          </a:p>
        </p:txBody>
      </p:sp>
    </p:spTree>
    <p:extLst>
      <p:ext uri="{BB962C8B-B14F-4D97-AF65-F5344CB8AC3E}">
        <p14:creationId xmlns:p14="http://schemas.microsoft.com/office/powerpoint/2010/main" val="6738663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a:p>
            <a:r>
              <a:rPr lang="zh-CN" altLang="en-US" dirty="0" smtClean="0"/>
              <a:t>这个是想要说明我们和之前做的事情没有区别，即有声音的情况下打分</a:t>
            </a:r>
            <a:r>
              <a:rPr lang="zh-CN" altLang="en-US" baseline="0" dirty="0" smtClean="0"/>
              <a:t> 会是没有声音情况的两倍，因为在这里的实验三</a:t>
            </a:r>
            <a:endParaRPr lang="en-US" altLang="zh-CN" baseline="0" dirty="0" smtClean="0"/>
          </a:p>
          <a:p>
            <a:r>
              <a:rPr lang="zh-CN" altLang="en-US" baseline="0" dirty="0" smtClean="0"/>
              <a:t>参与人员完全知道了声音的影响。</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18</a:t>
            </a:fld>
            <a:endParaRPr lang="zh-CN" altLang="en-US"/>
          </a:p>
        </p:txBody>
      </p:sp>
    </p:spTree>
    <p:extLst>
      <p:ext uri="{BB962C8B-B14F-4D97-AF65-F5344CB8AC3E}">
        <p14:creationId xmlns:p14="http://schemas.microsoft.com/office/powerpoint/2010/main" val="13175538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感知结果，前面</a:t>
            </a:r>
            <a:r>
              <a:rPr lang="en-US" altLang="zh-CN" dirty="0" smtClean="0"/>
              <a:t>/</a:t>
            </a:r>
            <a:r>
              <a:rPr lang="zh-CN" altLang="en-US" dirty="0" smtClean="0"/>
              <a:t>后面 分配内存资源，模拟时间可以不一样</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19</a:t>
            </a:fld>
            <a:endParaRPr lang="zh-CN" altLang="en-US"/>
          </a:p>
        </p:txBody>
      </p:sp>
    </p:spTree>
    <p:extLst>
      <p:ext uri="{BB962C8B-B14F-4D97-AF65-F5344CB8AC3E}">
        <p14:creationId xmlns:p14="http://schemas.microsoft.com/office/powerpoint/2010/main" val="2268914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整体框架得写一个</a:t>
            </a:r>
            <a:r>
              <a:rPr lang="zh-CN" altLang="en-US" baseline="0" dirty="0" smtClean="0"/>
              <a:t> 类似于目录，流程性的东西得说明白 ，从正弦波</a:t>
            </a:r>
            <a:r>
              <a:rPr lang="en-US" altLang="zh-CN" baseline="0" dirty="0" smtClean="0"/>
              <a:t>-&gt;</a:t>
            </a:r>
            <a:r>
              <a:rPr lang="zh-CN" altLang="en-US" baseline="0" dirty="0" smtClean="0"/>
              <a:t>建模</a:t>
            </a:r>
            <a:r>
              <a:rPr lang="en-US" altLang="zh-CN" baseline="0" dirty="0" smtClean="0"/>
              <a:t>-&gt;</a:t>
            </a:r>
            <a:r>
              <a:rPr lang="zh-CN" altLang="en-US" baseline="0" dirty="0" smtClean="0"/>
              <a:t>具体怎么搭建（球四个立方体近似</a:t>
            </a:r>
            <a:r>
              <a:rPr lang="en-US" altLang="zh-CN" baseline="0" dirty="0" smtClean="0"/>
              <a:t>)</a:t>
            </a:r>
            <a:r>
              <a:rPr lang="zh-CN" altLang="en-US" baseline="0" dirty="0" smtClean="0"/>
              <a:t>声音用起来是怎么样 </a:t>
            </a:r>
            <a:r>
              <a:rPr lang="en-US" altLang="zh-CN" baseline="0" dirty="0" smtClean="0"/>
              <a:t>-&gt;</a:t>
            </a:r>
            <a:r>
              <a:rPr lang="zh-CN" altLang="en-US" baseline="0" dirty="0" smtClean="0"/>
              <a:t>以后怎么调整 （说明白自己工作整体框架）</a:t>
            </a:r>
            <a:r>
              <a:rPr lang="en-US" altLang="zh-CN" baseline="0" dirty="0" smtClean="0"/>
              <a:t>, </a:t>
            </a:r>
            <a:r>
              <a:rPr lang="zh-CN" altLang="en-US" b="1" baseline="0" dirty="0" smtClean="0"/>
              <a:t>声音用起来，认知，调整参数如何符合人的体验。</a:t>
            </a:r>
            <a:endParaRPr lang="zh-CN" altLang="en-US" b="1"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2</a:t>
            </a:fld>
            <a:endParaRPr lang="zh-CN" altLang="en-US"/>
          </a:p>
        </p:txBody>
      </p:sp>
    </p:spTree>
    <p:extLst>
      <p:ext uri="{BB962C8B-B14F-4D97-AF65-F5344CB8AC3E}">
        <p14:creationId xmlns:p14="http://schemas.microsoft.com/office/powerpoint/2010/main" val="3417153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质点换顶点，边换弹簧</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4</a:t>
            </a:fld>
            <a:endParaRPr lang="zh-CN" altLang="en-US"/>
          </a:p>
        </p:txBody>
      </p:sp>
    </p:spTree>
    <p:extLst>
      <p:ext uri="{BB962C8B-B14F-4D97-AF65-F5344CB8AC3E}">
        <p14:creationId xmlns:p14="http://schemas.microsoft.com/office/powerpoint/2010/main" val="3279059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ODE(</a:t>
            </a:r>
            <a:r>
              <a:rPr lang="zh-CN" altLang="en-US" dirty="0" smtClean="0"/>
              <a:t>常微分方程</a:t>
            </a:r>
            <a:r>
              <a:rPr lang="en-US" altLang="zh-CN" dirty="0" smtClean="0"/>
              <a:t>) -&gt;Linear  ODE(</a:t>
            </a:r>
            <a:r>
              <a:rPr lang="zh-CN" altLang="en-US" dirty="0" smtClean="0"/>
              <a:t>常微分方程</a:t>
            </a:r>
            <a:r>
              <a:rPr lang="en-US" altLang="zh-CN" dirty="0" smtClean="0"/>
              <a:t>), </a:t>
            </a:r>
            <a:r>
              <a:rPr lang="zh-CN" altLang="en-US" dirty="0" smtClean="0"/>
              <a:t>得到相互独立的正弦波 </a:t>
            </a:r>
            <a:r>
              <a:rPr lang="en-US" altLang="zh-CN" dirty="0" smtClean="0"/>
              <a:t>-&gt;</a:t>
            </a:r>
            <a:r>
              <a:rPr lang="zh-CN" altLang="en-US" dirty="0" smtClean="0"/>
              <a:t>叠加 </a:t>
            </a:r>
            <a:r>
              <a:rPr lang="en-US" altLang="zh-CN" dirty="0" smtClean="0"/>
              <a:t>-&gt;</a:t>
            </a:r>
            <a:r>
              <a:rPr lang="zh-CN" altLang="en-US" dirty="0" smtClean="0"/>
              <a:t>最终的声音</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 相互独立的，可以从一维解决</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5</a:t>
            </a:fld>
            <a:endParaRPr lang="zh-CN" altLang="en-US"/>
          </a:p>
        </p:txBody>
      </p:sp>
    </p:spTree>
    <p:extLst>
      <p:ext uri="{BB962C8B-B14F-4D97-AF65-F5344CB8AC3E}">
        <p14:creationId xmlns:p14="http://schemas.microsoft.com/office/powerpoint/2010/main" val="11425810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具体怎么在建立，立方体的划分，圆形就说利用立方体近似的，几个近似做的，对读入的物体网格信息处理</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6</a:t>
            </a:fld>
            <a:endParaRPr lang="zh-CN" altLang="en-US"/>
          </a:p>
        </p:txBody>
      </p:sp>
    </p:spTree>
    <p:extLst>
      <p:ext uri="{BB962C8B-B14F-4D97-AF65-F5344CB8AC3E}">
        <p14:creationId xmlns:p14="http://schemas.microsoft.com/office/powerpoint/2010/main" val="1410112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smtClean="0"/>
              <a:t>重点讲这个，是属于自己的一些创新点、</a:t>
            </a:r>
            <a:endParaRPr lang="en-US" altLang="zh-CN" b="1" dirty="0" smtClean="0"/>
          </a:p>
          <a:p>
            <a:endParaRPr lang="en-US" altLang="zh-CN" dirty="0" smtClean="0"/>
          </a:p>
          <a:p>
            <a:r>
              <a:rPr lang="zh-CN" altLang="en-US" dirty="0" smtClean="0"/>
              <a:t>按照傅里叶级数的思想， 可以多个正弦波叠加在一起，我们将每一个独立地正弦波认为一个振动模式，压缩</a:t>
            </a:r>
            <a:r>
              <a:rPr lang="en-US" altLang="zh-CN" dirty="0" smtClean="0"/>
              <a:t>(</a:t>
            </a:r>
            <a:r>
              <a:rPr lang="zh-CN" altLang="en-US" dirty="0" smtClean="0"/>
              <a:t>更少的正弦波合成</a:t>
            </a:r>
            <a:r>
              <a:rPr lang="en-US" altLang="zh-CN" dirty="0" smtClean="0"/>
              <a:t>), </a:t>
            </a:r>
            <a:r>
              <a:rPr lang="zh-CN" altLang="en-US" dirty="0" smtClean="0"/>
              <a:t>与物体网格信息分割开来</a:t>
            </a:r>
            <a:endParaRPr lang="en-US" altLang="zh-CN" dirty="0" smtClean="0"/>
          </a:p>
          <a:p>
            <a:r>
              <a:rPr lang="en-US" altLang="zh-CN" dirty="0" smtClean="0"/>
              <a:t>(</a:t>
            </a:r>
            <a:r>
              <a:rPr lang="zh-CN" altLang="en-US" dirty="0" smtClean="0"/>
              <a:t>本来是每个质点都有对应的波形</a:t>
            </a:r>
            <a:r>
              <a:rPr lang="en-US" altLang="zh-CN" dirty="0" smtClean="0"/>
              <a:t>,</a:t>
            </a:r>
            <a:r>
              <a:rPr lang="zh-CN" altLang="en-US" dirty="0" smtClean="0"/>
              <a:t>现在就基于的是频率，因为分不清区别为</a:t>
            </a:r>
            <a:r>
              <a:rPr lang="en-US" altLang="zh-CN" dirty="0" smtClean="0"/>
              <a:t>1)</a:t>
            </a:r>
          </a:p>
          <a:p>
            <a:endParaRPr lang="en-US" altLang="zh-CN" dirty="0" smtClean="0"/>
          </a:p>
          <a:p>
            <a:r>
              <a:rPr lang="en-US" altLang="zh-CN" dirty="0" smtClean="0"/>
              <a:t> </a:t>
            </a:r>
            <a:r>
              <a:rPr lang="zh-CN" altLang="en-US" dirty="0" smtClean="0"/>
              <a:t>截断到多久就不一起模拟出声音了</a:t>
            </a:r>
            <a:r>
              <a:rPr lang="en-US" altLang="zh-CN" dirty="0" smtClean="0"/>
              <a:t>)</a:t>
            </a:r>
          </a:p>
          <a:p>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7</a:t>
            </a:fld>
            <a:endParaRPr lang="zh-CN" altLang="en-US"/>
          </a:p>
        </p:txBody>
      </p:sp>
    </p:spTree>
    <p:extLst>
      <p:ext uri="{BB962C8B-B14F-4D97-AF65-F5344CB8AC3E}">
        <p14:creationId xmlns:p14="http://schemas.microsoft.com/office/powerpoint/2010/main" val="18604295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这里要说一下地面的应用，软和硬也有不同，这里直接用的</a:t>
            </a:r>
            <a:r>
              <a:rPr lang="en-US" altLang="zh-CN" dirty="0" smtClean="0"/>
              <a:t>unity </a:t>
            </a:r>
            <a:r>
              <a:rPr lang="zh-CN" altLang="en-US" dirty="0" smtClean="0"/>
              <a:t>的声音引擎处理的</a:t>
            </a:r>
            <a:endParaRPr lang="en-US" altLang="zh-CN" dirty="0" smtClean="0"/>
          </a:p>
          <a:p>
            <a:endParaRPr lang="en-US" altLang="zh-CN" dirty="0" smtClean="0"/>
          </a:p>
          <a:p>
            <a:r>
              <a:rPr lang="zh-CN" altLang="en-US" dirty="0" smtClean="0"/>
              <a:t>声音，提取保龄球用在后面的声音，也不用特别考虑材质，所以暂时不用纯物理模拟的声音</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8</a:t>
            </a:fld>
            <a:endParaRPr lang="zh-CN" altLang="en-US"/>
          </a:p>
        </p:txBody>
      </p:sp>
    </p:spTree>
    <p:extLst>
      <p:ext uri="{BB962C8B-B14F-4D97-AF65-F5344CB8AC3E}">
        <p14:creationId xmlns:p14="http://schemas.microsoft.com/office/powerpoint/2010/main" val="242836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球体滚动声音，利用了先记录的方法，虽然利用弹簧质点模型能敲出声音了，但对于球体滚动而言，直接做滚动的声音比碰撞声音而言还是比较复杂，虽然有了</a:t>
            </a:r>
            <a:r>
              <a:rPr lang="en-US" altLang="zh-CN" dirty="0" smtClean="0"/>
              <a:t>unity</a:t>
            </a:r>
            <a:r>
              <a:rPr lang="zh-CN" altLang="en-US" dirty="0" smtClean="0"/>
              <a:t>物理引擎实时提供外界力的结算，但其实这里用了四个立方体的近似后，每一个于地面碰撞发出的声音都应该是一样的</a:t>
            </a:r>
            <a:endParaRPr lang="en-US" altLang="zh-CN" dirty="0" smtClean="0"/>
          </a:p>
          <a:p>
            <a:r>
              <a:rPr lang="zh-CN" altLang="en-US" dirty="0" smtClean="0"/>
              <a:t>所以在这里实现的是只需要给予较小的碰撞力就可以得到一个较合适的声音，然后根据速度的不同在</a:t>
            </a:r>
            <a:r>
              <a:rPr lang="en-US" altLang="zh-CN" dirty="0" smtClean="0"/>
              <a:t>unity</a:t>
            </a:r>
            <a:r>
              <a:rPr lang="zh-CN" altLang="en-US" dirty="0" smtClean="0"/>
              <a:t>中调整音高并周期播放即可以了。</a:t>
            </a:r>
            <a:endParaRPr lang="en-US" altLang="zh-CN" dirty="0" smtClean="0"/>
          </a:p>
          <a:p>
            <a:endParaRPr lang="en-US" altLang="zh-CN" dirty="0" smtClean="0"/>
          </a:p>
          <a:p>
            <a:r>
              <a:rPr lang="zh-CN" altLang="en-US" dirty="0" smtClean="0"/>
              <a:t>声音，提取保龄球用在后面的声音，也不用特别考虑材质，所以暂时不用纯物理模拟的声音</a:t>
            </a:r>
            <a:endParaRPr lang="en-US" altLang="zh-CN" dirty="0" smtClean="0"/>
          </a:p>
          <a:p>
            <a:endParaRPr lang="en-US" altLang="zh-CN" dirty="0" smtClean="0"/>
          </a:p>
          <a:p>
            <a:r>
              <a:rPr lang="zh-CN" altLang="en-US" dirty="0" smtClean="0"/>
              <a:t>这里视频还可以根据速度（</a:t>
            </a:r>
            <a:r>
              <a:rPr lang="en-US" altLang="zh-CN" dirty="0" smtClean="0"/>
              <a:t>5</a:t>
            </a:r>
            <a:r>
              <a:rPr lang="zh-CN" altLang="en-US" dirty="0" smtClean="0"/>
              <a:t>， </a:t>
            </a:r>
            <a:r>
              <a:rPr lang="en-US" altLang="zh-CN" dirty="0" smtClean="0"/>
              <a:t>10m/s)</a:t>
            </a:r>
            <a:r>
              <a:rPr lang="en-US" altLang="zh-CN" baseline="0" dirty="0" smtClean="0"/>
              <a:t> </a:t>
            </a:r>
            <a:r>
              <a:rPr lang="zh-CN" altLang="en-US" dirty="0" smtClean="0"/>
              <a:t>不同集合一波</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9</a:t>
            </a:fld>
            <a:endParaRPr lang="zh-CN" altLang="en-US"/>
          </a:p>
        </p:txBody>
      </p:sp>
    </p:spTree>
    <p:extLst>
      <p:ext uri="{BB962C8B-B14F-4D97-AF65-F5344CB8AC3E}">
        <p14:creationId xmlns:p14="http://schemas.microsoft.com/office/powerpoint/2010/main" val="1939007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smtClean="0"/>
              <a:t>我们希望能够应用声音以及探索声音更多参数的控制，在利用</a:t>
            </a:r>
            <a:r>
              <a:rPr lang="en-US" altLang="zh-CN" b="1" dirty="0" smtClean="0"/>
              <a:t>unity </a:t>
            </a:r>
            <a:r>
              <a:rPr lang="zh-CN" altLang="en-US" b="1" dirty="0" smtClean="0"/>
              <a:t>声音引擎的基础上，进行了一个心理学认知实验</a:t>
            </a:r>
            <a:endParaRPr lang="en-US" altLang="zh-CN" b="1" dirty="0" smtClean="0"/>
          </a:p>
          <a:p>
            <a:endParaRPr lang="en-US" altLang="zh-CN" b="1" dirty="0" smtClean="0"/>
          </a:p>
          <a:p>
            <a:r>
              <a:rPr lang="zh-CN" altLang="en-US" b="1" dirty="0" smtClean="0"/>
              <a:t>心理学实验意义</a:t>
            </a:r>
            <a:r>
              <a:rPr lang="en-US" altLang="zh-CN" b="1" dirty="0" smtClean="0"/>
              <a:t>(</a:t>
            </a:r>
            <a:r>
              <a:rPr lang="zh-CN" altLang="en-US" b="1" dirty="0" smtClean="0"/>
              <a:t>虚拟现实</a:t>
            </a:r>
            <a:r>
              <a:rPr lang="en-US" altLang="zh-CN" b="1" dirty="0" smtClean="0"/>
              <a:t>+</a:t>
            </a:r>
            <a:r>
              <a:rPr lang="zh-CN" altLang="en-US" b="1" dirty="0" smtClean="0"/>
              <a:t>声音参数调整</a:t>
            </a:r>
            <a:r>
              <a:rPr lang="en-US" altLang="zh-CN" b="1" dirty="0" smtClean="0"/>
              <a:t>) –</a:t>
            </a:r>
            <a:r>
              <a:rPr lang="zh-CN" altLang="en-US" b="1" dirty="0" smtClean="0"/>
              <a:t>一句话</a:t>
            </a:r>
            <a:endParaRPr lang="en-US" altLang="zh-CN" b="1" dirty="0" smtClean="0"/>
          </a:p>
          <a:p>
            <a:endParaRPr lang="en-US" altLang="zh-CN" dirty="0" smtClean="0"/>
          </a:p>
          <a:p>
            <a:r>
              <a:rPr lang="zh-CN" altLang="en-US" dirty="0" smtClean="0"/>
              <a:t>心理学实验提供了碰撞声音的载体，但这里由于没有特别涉及材质的信息，所以我们就直接应用了录下来的声音，</a:t>
            </a:r>
            <a:endParaRPr lang="en-US" altLang="zh-CN" dirty="0" smtClean="0"/>
          </a:p>
          <a:p>
            <a:r>
              <a:rPr lang="zh-CN" altLang="en-US" dirty="0" smtClean="0"/>
              <a:t>探究了更多的声音参数的实时设置等问题，以及后续从感知的角度对加速方案的设计。</a:t>
            </a:r>
            <a:endParaRPr lang="en-US" altLang="zh-CN" dirty="0" smtClean="0"/>
          </a:p>
          <a:p>
            <a:endParaRPr lang="en-US" altLang="zh-CN" dirty="0" smtClean="0"/>
          </a:p>
          <a:p>
            <a:endParaRPr lang="en-US" altLang="zh-CN" dirty="0" smtClean="0"/>
          </a:p>
          <a:p>
            <a:r>
              <a:rPr lang="en-US" altLang="zh-CN" dirty="0" smtClean="0"/>
              <a:t>2 </a:t>
            </a:r>
            <a:r>
              <a:rPr lang="zh-CN" altLang="en-US" dirty="0" smtClean="0"/>
              <a:t>蓝球向上运动，也会减少印象</a:t>
            </a:r>
            <a:endParaRPr lang="zh-CN" altLang="en-US" dirty="0"/>
          </a:p>
        </p:txBody>
      </p:sp>
      <p:sp>
        <p:nvSpPr>
          <p:cNvPr id="4" name="灯片编号占位符 3"/>
          <p:cNvSpPr>
            <a:spLocks noGrp="1"/>
          </p:cNvSpPr>
          <p:nvPr>
            <p:ph type="sldNum" sz="quarter" idx="10"/>
          </p:nvPr>
        </p:nvSpPr>
        <p:spPr/>
        <p:txBody>
          <a:bodyPr/>
          <a:lstStyle/>
          <a:p>
            <a:fld id="{675057C8-70C5-4A1D-A571-B3FB6BB88A9A}" type="slidenum">
              <a:rPr lang="zh-CN" altLang="en-US" smtClean="0"/>
              <a:t>10</a:t>
            </a:fld>
            <a:endParaRPr lang="zh-CN" altLang="en-US"/>
          </a:p>
        </p:txBody>
      </p:sp>
    </p:spTree>
    <p:extLst>
      <p:ext uri="{BB962C8B-B14F-4D97-AF65-F5344CB8AC3E}">
        <p14:creationId xmlns:p14="http://schemas.microsoft.com/office/powerpoint/2010/main" val="852146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761820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1887502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3239960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2774875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2305354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31793937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120329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2129823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751994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13051322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62453524-011A-4767-BC6C-CF8388E34148}" type="datetimeFigureOut">
              <a:rPr lang="zh-CN" altLang="en-US" smtClean="0"/>
              <a:t>2019/5/28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810585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453524-011A-4767-BC6C-CF8388E34148}" type="datetimeFigureOut">
              <a:rPr lang="zh-CN" altLang="en-US" smtClean="0"/>
              <a:t>2019/5/28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690D81-5172-4153-8859-047545022B40}" type="slidenum">
              <a:rPr lang="zh-CN" altLang="en-US" smtClean="0"/>
              <a:t>‹#›</a:t>
            </a:fld>
            <a:endParaRPr lang="zh-CN" altLang="en-US"/>
          </a:p>
        </p:txBody>
      </p:sp>
    </p:spTree>
    <p:extLst>
      <p:ext uri="{BB962C8B-B14F-4D97-AF65-F5344CB8AC3E}">
        <p14:creationId xmlns:p14="http://schemas.microsoft.com/office/powerpoint/2010/main" val="11770679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p4"/><Relationship Id="rId1" Type="http://schemas.openxmlformats.org/officeDocument/2006/relationships/video" Target="NULL" TargetMode="Externa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21.png"/><Relationship Id="rId5" Type="http://schemas.openxmlformats.org/officeDocument/2006/relationships/image" Target="../media/image20.jpg"/><Relationship Id="rId4" Type="http://schemas.openxmlformats.org/officeDocument/2006/relationships/image" Target="../media/image19.jp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4.png"/><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23.jpg"/><Relationship Id="rId5" Type="http://schemas.openxmlformats.org/officeDocument/2006/relationships/image" Target="../media/image22.jpg"/><Relationship Id="rId4"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8" Type="http://schemas.openxmlformats.org/officeDocument/2006/relationships/image" Target="../media/image30.jpg"/><Relationship Id="rId3" Type="http://schemas.openxmlformats.org/officeDocument/2006/relationships/image" Target="../media/image25.png"/><Relationship Id="rId7" Type="http://schemas.openxmlformats.org/officeDocument/2006/relationships/image" Target="../media/image29.jp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8.jpg"/><Relationship Id="rId11" Type="http://schemas.openxmlformats.org/officeDocument/2006/relationships/image" Target="../media/image33.jpg"/><Relationship Id="rId5" Type="http://schemas.openxmlformats.org/officeDocument/2006/relationships/image" Target="../media/image27.jpg"/><Relationship Id="rId10" Type="http://schemas.openxmlformats.org/officeDocument/2006/relationships/image" Target="../media/image32.jpg"/><Relationship Id="rId4" Type="http://schemas.openxmlformats.org/officeDocument/2006/relationships/image" Target="../media/image26.jpg"/><Relationship Id="rId9" Type="http://schemas.openxmlformats.org/officeDocument/2006/relationships/image" Target="../media/image31.jpg"/></Relationships>
</file>

<file path=ppt/slides/_rels/slide18.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1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70276" y="2705726"/>
            <a:ext cx="5451475" cy="1446550"/>
          </a:xfrm>
          <a:prstGeom prst="rect">
            <a:avLst/>
          </a:prstGeom>
          <a:noFill/>
        </p:spPr>
        <p:txBody>
          <a:bodyPr wrap="square" rtlCol="0">
            <a:spAutoFit/>
          </a:bodyPr>
          <a:lstStyle/>
          <a:p>
            <a:pPr algn="ctr"/>
            <a:r>
              <a:rPr lang="zh-CN" altLang="en-US" sz="7200" b="1" spc="300" dirty="0">
                <a:solidFill>
                  <a:schemeClr val="bg1"/>
                </a:solidFill>
                <a:latin typeface="微软雅黑" panose="020B0503020204020204" pitchFamily="34" charset="-122"/>
                <a:ea typeface="微软雅黑" panose="020B0503020204020204" pitchFamily="34" charset="-122"/>
              </a:rPr>
              <a:t>我们毕业啦</a:t>
            </a:r>
            <a:endParaRPr lang="en-US" altLang="zh-CN" sz="7200" b="1" spc="300" dirty="0">
              <a:solidFill>
                <a:schemeClr val="bg1"/>
              </a:solidFill>
              <a:latin typeface="微软雅黑" panose="020B0503020204020204" pitchFamily="34" charset="-122"/>
              <a:ea typeface="微软雅黑" panose="020B0503020204020204" pitchFamily="34" charset="-122"/>
            </a:endParaRPr>
          </a:p>
          <a:p>
            <a:pPr algn="ctr"/>
            <a:r>
              <a:rPr lang="zh-CN" altLang="en-US" sz="1600" b="1" spc="300" dirty="0">
                <a:solidFill>
                  <a:schemeClr val="bg1"/>
                </a:solidFill>
                <a:latin typeface="微软雅黑" panose="020B0503020204020204" pitchFamily="34" charset="-122"/>
                <a:ea typeface="微软雅黑" panose="020B0503020204020204" pitchFamily="34" charset="-122"/>
              </a:rPr>
              <a:t>其实是答辩的标题地方</a:t>
            </a:r>
            <a:endParaRPr lang="en-US" altLang="zh-CN" sz="1600" b="1" spc="3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1524000" y="2259000"/>
            <a:ext cx="9144000" cy="2340000"/>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2585012" y="2705725"/>
            <a:ext cx="7021979" cy="1446550"/>
          </a:xfrm>
          <a:prstGeom prst="rect">
            <a:avLst/>
          </a:prstGeom>
          <a:noFill/>
        </p:spPr>
        <p:txBody>
          <a:bodyPr wrap="square" rtlCol="0">
            <a:spAutoFit/>
          </a:bodyPr>
          <a:lstStyle/>
          <a:p>
            <a:pPr algn="ctr"/>
            <a:r>
              <a:rPr lang="zh-CN" altLang="en-US" sz="7200" b="1" spc="300" dirty="0">
                <a:solidFill>
                  <a:schemeClr val="bg1"/>
                </a:solidFill>
                <a:latin typeface="微软雅黑" panose="020B0503020204020204" pitchFamily="34" charset="-122"/>
                <a:ea typeface="微软雅黑" panose="020B0503020204020204" pitchFamily="34" charset="-122"/>
              </a:rPr>
              <a:t>毕业设计</a:t>
            </a:r>
            <a:r>
              <a:rPr lang="zh-CN" altLang="en-US" sz="7200" b="1" spc="300" dirty="0" smtClean="0">
                <a:solidFill>
                  <a:schemeClr val="bg1"/>
                </a:solidFill>
                <a:latin typeface="微软雅黑" panose="020B0503020204020204" pitchFamily="34" charset="-122"/>
                <a:ea typeface="微软雅黑" panose="020B0503020204020204" pitchFamily="34" charset="-122"/>
              </a:rPr>
              <a:t>答辩</a:t>
            </a:r>
            <a:endParaRPr lang="en-US" altLang="zh-CN" sz="7200" b="1" spc="300" dirty="0">
              <a:solidFill>
                <a:schemeClr val="bg1"/>
              </a:solidFill>
              <a:latin typeface="微软雅黑" panose="020B0503020204020204" pitchFamily="34" charset="-122"/>
              <a:ea typeface="微软雅黑" panose="020B0503020204020204" pitchFamily="34" charset="-122"/>
            </a:endParaRPr>
          </a:p>
          <a:p>
            <a:pPr algn="ctr"/>
            <a:r>
              <a:rPr lang="zh-CN" altLang="en-US" sz="1600" b="1" spc="300" dirty="0">
                <a:solidFill>
                  <a:schemeClr val="bg1"/>
                </a:solidFill>
                <a:latin typeface="微软雅黑" panose="020B0503020204020204" pitchFamily="34" charset="-122"/>
                <a:ea typeface="微软雅黑" panose="020B0503020204020204" pitchFamily="34" charset="-122"/>
              </a:rPr>
              <a:t>基于物理模型的碰撞与滚动声音实时模拟</a:t>
            </a:r>
            <a:endParaRPr lang="en-US" altLang="zh-CN" sz="1600" b="1" spc="300"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2759077" y="4785180"/>
            <a:ext cx="1357313" cy="400052"/>
          </a:xfrm>
          <a:prstGeom prst="rect">
            <a:avLst/>
          </a:prstGeom>
          <a:solidFill>
            <a:srgbClr val="92D14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300" dirty="0">
                <a:latin typeface="微软雅黑" panose="020B0503020204020204" pitchFamily="34" charset="-122"/>
                <a:ea typeface="微软雅黑" panose="020B0503020204020204" pitchFamily="34" charset="-122"/>
              </a:rPr>
              <a:t>答辩人</a:t>
            </a:r>
            <a:endParaRPr lang="zh-HK" altLang="en-US" sz="2000" b="1" spc="300" dirty="0">
              <a:latin typeface="微软雅黑" panose="020B0503020204020204" pitchFamily="34" charset="-122"/>
              <a:ea typeface="微软雅黑" panose="020B0503020204020204" pitchFamily="34" charset="-122"/>
            </a:endParaRPr>
          </a:p>
        </p:txBody>
      </p:sp>
      <p:sp>
        <p:nvSpPr>
          <p:cNvPr id="24" name="矩形 23"/>
          <p:cNvSpPr/>
          <p:nvPr/>
        </p:nvSpPr>
        <p:spPr>
          <a:xfrm>
            <a:off x="2759077" y="5306673"/>
            <a:ext cx="1357313" cy="400052"/>
          </a:xfrm>
          <a:prstGeom prst="rect">
            <a:avLst/>
          </a:prstGeom>
          <a:solidFill>
            <a:srgbClr val="92D14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300" dirty="0">
                <a:latin typeface="微软雅黑" panose="020B0503020204020204" pitchFamily="34" charset="-122"/>
                <a:ea typeface="微软雅黑" panose="020B0503020204020204" pitchFamily="34" charset="-122"/>
              </a:rPr>
              <a:t>指导老师</a:t>
            </a:r>
            <a:endParaRPr lang="zh-HK" altLang="en-US" sz="2000" b="1" spc="300" dirty="0">
              <a:latin typeface="微软雅黑" panose="020B0503020204020204" pitchFamily="34" charset="-122"/>
              <a:ea typeface="微软雅黑" panose="020B0503020204020204" pitchFamily="34" charset="-122"/>
            </a:endParaRPr>
          </a:p>
        </p:txBody>
      </p:sp>
      <p:sp>
        <p:nvSpPr>
          <p:cNvPr id="25" name="文本框 24"/>
          <p:cNvSpPr txBox="1"/>
          <p:nvPr/>
        </p:nvSpPr>
        <p:spPr>
          <a:xfrm>
            <a:off x="4144963" y="4800540"/>
            <a:ext cx="1614489" cy="400110"/>
          </a:xfrm>
          <a:prstGeom prst="rect">
            <a:avLst/>
          </a:prstGeom>
          <a:noFill/>
        </p:spPr>
        <p:txBody>
          <a:bodyPr wrap="square" rtlCol="0">
            <a:spAutoFit/>
          </a:bodyPr>
          <a:lstStyle/>
          <a:p>
            <a:r>
              <a:rPr lang="zh-CN" altLang="en-US" sz="2000" b="1" spc="300" dirty="0">
                <a:solidFill>
                  <a:schemeClr val="bg2">
                    <a:lumMod val="50000"/>
                  </a:schemeClr>
                </a:solidFill>
                <a:latin typeface="微软雅黑" panose="020B0503020204020204" pitchFamily="34" charset="-122"/>
                <a:ea typeface="微软雅黑" panose="020B0503020204020204" pitchFamily="34" charset="-122"/>
              </a:rPr>
              <a:t>王铎暾</a:t>
            </a:r>
            <a:endParaRPr lang="zh-HK" altLang="en-US" sz="2000" b="1" spc="3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4144962" y="5322033"/>
            <a:ext cx="3023093" cy="400110"/>
          </a:xfrm>
          <a:prstGeom prst="rect">
            <a:avLst/>
          </a:prstGeom>
          <a:noFill/>
        </p:spPr>
        <p:txBody>
          <a:bodyPr wrap="square" rtlCol="0">
            <a:spAutoFit/>
          </a:bodyPr>
          <a:lstStyle/>
          <a:p>
            <a:r>
              <a:rPr lang="zh-CN" altLang="en-US" sz="2000" b="1" spc="300" dirty="0">
                <a:solidFill>
                  <a:schemeClr val="bg2">
                    <a:lumMod val="50000"/>
                  </a:schemeClr>
                </a:solidFill>
                <a:latin typeface="微软雅黑" panose="020B0503020204020204" pitchFamily="34" charset="-122"/>
                <a:ea typeface="微软雅黑" panose="020B0503020204020204" pitchFamily="34" charset="-122"/>
              </a:rPr>
              <a:t>刘庆晖教授</a:t>
            </a:r>
            <a:endParaRPr lang="zh-HK" altLang="en-US" sz="2000" b="1" spc="300" dirty="0">
              <a:solidFill>
                <a:schemeClr val="bg2">
                  <a:lumMod val="50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2207" y="158295"/>
            <a:ext cx="1905000" cy="1914525"/>
          </a:xfrm>
          <a:prstGeom prst="rect">
            <a:avLst/>
          </a:prstGeom>
        </p:spPr>
      </p:pic>
    </p:spTree>
    <p:extLst>
      <p:ext uri="{BB962C8B-B14F-4D97-AF65-F5344CB8AC3E}">
        <p14:creationId xmlns:p14="http://schemas.microsoft.com/office/powerpoint/2010/main" val="19000663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50693" y="0"/>
            <a:ext cx="10515600" cy="1325563"/>
          </a:xfrm>
        </p:spPr>
        <p:txBody>
          <a:bodyPr/>
          <a:lstStyle/>
          <a:p>
            <a:pPr algn="ctr"/>
            <a:r>
              <a:rPr lang="zh-CN" altLang="en-US" b="1" dirty="0">
                <a:latin typeface="宋体" panose="02010600030101010101" pitchFamily="2" charset="-122"/>
                <a:ea typeface="宋体" panose="02010600030101010101" pitchFamily="2" charset="-122"/>
              </a:rPr>
              <a:t>二</a:t>
            </a:r>
            <a:r>
              <a:rPr lang="en-US" altLang="zh-CN" b="1" dirty="0" smtClean="0">
                <a:latin typeface="宋体" panose="02010600030101010101" pitchFamily="2" charset="-122"/>
                <a:ea typeface="宋体" panose="02010600030101010101" pitchFamily="2" charset="-122"/>
              </a:rPr>
              <a:t>. </a:t>
            </a:r>
            <a:r>
              <a:rPr lang="zh-CN" altLang="en-US" b="1" dirty="0" smtClean="0">
                <a:latin typeface="宋体" panose="02010600030101010101" pitchFamily="2" charset="-122"/>
                <a:ea typeface="宋体" panose="02010600030101010101" pitchFamily="2" charset="-122"/>
              </a:rPr>
              <a:t>心理学认知实验</a:t>
            </a:r>
            <a:endParaRPr lang="zh-CN" altLang="en-US" b="1" dirty="0">
              <a:latin typeface="宋体" panose="02010600030101010101" pitchFamily="2" charset="-122"/>
              <a:ea typeface="宋体" panose="02010600030101010101" pitchFamily="2" charset="-122"/>
            </a:endParaRPr>
          </a:p>
        </p:txBody>
      </p:sp>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0693" y="1690688"/>
            <a:ext cx="3018472" cy="4566806"/>
          </a:xfrm>
          <a:prstGeom prst="rect">
            <a:avLst/>
          </a:prstGeom>
        </p:spPr>
      </p:pic>
      <p:pic>
        <p:nvPicPr>
          <p:cNvPr id="6" name="demo1">
            <a:hlinkClick r:id="" action="ppaction://media"/>
          </p:cNvPr>
          <p:cNvPicPr>
            <a:picLocks noChangeAspect="1"/>
          </p:cNvPicPr>
          <p:nvPr>
            <a:videoFile r:link="rId1"/>
            <p:extLst>
              <p:ext uri="{DAA4B4D4-6D71-4841-9C94-3DE7FCFB9230}">
                <p14:media xmlns:p14="http://schemas.microsoft.com/office/powerpoint/2010/main" r:embed="rId2">
                  <p14:trim st="80"/>
                </p14:media>
              </p:ext>
            </p:extLst>
          </p:nvPr>
        </p:nvPicPr>
        <p:blipFill>
          <a:blip r:embed="rId6"/>
          <a:stretch>
            <a:fillRect/>
          </a:stretch>
        </p:blipFill>
        <p:spPr>
          <a:xfrm>
            <a:off x="3769165" y="1690689"/>
            <a:ext cx="8118764" cy="456680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00075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4295" y="1690688"/>
            <a:ext cx="2902528" cy="4391389"/>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3754" y="1690688"/>
            <a:ext cx="3077065" cy="4391389"/>
          </a:xfrm>
          <a:prstGeom prst="rect">
            <a:avLst/>
          </a:prstGeom>
        </p:spPr>
      </p:pic>
      <p:sp>
        <p:nvSpPr>
          <p:cNvPr id="6" name="右箭头 5"/>
          <p:cNvSpPr/>
          <p:nvPr/>
        </p:nvSpPr>
        <p:spPr>
          <a:xfrm>
            <a:off x="4700860" y="3558240"/>
            <a:ext cx="2281382" cy="738909"/>
          </a:xfrm>
          <a:prstGeom prst="rightArrow">
            <a:avLst/>
          </a:prstGeom>
          <a:ln/>
        </p:spPr>
        <p:style>
          <a:lnRef idx="2">
            <a:schemeClr val="accent3"/>
          </a:lnRef>
          <a:fillRef idx="1">
            <a:schemeClr val="lt1"/>
          </a:fillRef>
          <a:effectRef idx="0">
            <a:schemeClr val="accent3"/>
          </a:effectRef>
          <a:fontRef idx="minor">
            <a:schemeClr val="dk1"/>
          </a:fontRef>
        </p:style>
        <p:txBody>
          <a:bodyPr rot="0" spcFirstLastPara="1" vert="horz" wrap="square" lIns="45718" tIns="45718" rIns="45718" bIns="45718"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1" i="0" u="none" strike="noStrike" cap="none" spc="0" normalizeH="0" baseline="0">
                <a:ln>
                  <a:noFill/>
                </a:ln>
                <a:solidFill>
                  <a:schemeClr val="dk1"/>
                </a:solidFill>
                <a:effectLst/>
                <a:uFillTx/>
                <a:latin typeface="+mn-lt"/>
                <a:ea typeface="+mn-ea"/>
                <a:cs typeface="+mn-cs"/>
                <a:sym typeface="Calibri"/>
              </a:defRPr>
            </a:lvl1pPr>
            <a:lvl2pPr marL="0" marR="0" indent="0" algn="l" defTabSz="914400" rtl="0" fontAlgn="auto" latinLnBrk="0" hangingPunct="0">
              <a:lnSpc>
                <a:spcPct val="100000"/>
              </a:lnSpc>
              <a:spcBef>
                <a:spcPts val="0"/>
              </a:spcBef>
              <a:spcAft>
                <a:spcPts val="0"/>
              </a:spcAft>
              <a:buClrTx/>
              <a:buSzTx/>
              <a:buFontTx/>
              <a:buNone/>
              <a:tabLst/>
              <a:defRPr kumimoji="0" sz="1800" b="1" i="0" u="none" strike="noStrike" cap="none" spc="0" normalizeH="0" baseline="0">
                <a:ln>
                  <a:noFill/>
                </a:ln>
                <a:solidFill>
                  <a:schemeClr val="dk1"/>
                </a:solidFill>
                <a:effectLst/>
                <a:uFillTx/>
                <a:latin typeface="+mn-lt"/>
                <a:ea typeface="+mn-ea"/>
                <a:cs typeface="+mn-cs"/>
                <a:sym typeface="Calibri"/>
              </a:defRPr>
            </a:lvl2pPr>
            <a:lvl3pPr marL="0" marR="0" indent="0" algn="l" defTabSz="914400" rtl="0" fontAlgn="auto" latinLnBrk="0" hangingPunct="0">
              <a:lnSpc>
                <a:spcPct val="100000"/>
              </a:lnSpc>
              <a:spcBef>
                <a:spcPts val="0"/>
              </a:spcBef>
              <a:spcAft>
                <a:spcPts val="0"/>
              </a:spcAft>
              <a:buClrTx/>
              <a:buSzTx/>
              <a:buFontTx/>
              <a:buNone/>
              <a:tabLst/>
              <a:defRPr kumimoji="0" sz="1800" b="1" i="0" u="none" strike="noStrike" cap="none" spc="0" normalizeH="0" baseline="0">
                <a:ln>
                  <a:noFill/>
                </a:ln>
                <a:solidFill>
                  <a:schemeClr val="dk1"/>
                </a:solidFill>
                <a:effectLst/>
                <a:uFillTx/>
                <a:latin typeface="+mn-lt"/>
                <a:ea typeface="+mn-ea"/>
                <a:cs typeface="+mn-cs"/>
                <a:sym typeface="Calibri"/>
              </a:defRPr>
            </a:lvl3pPr>
            <a:lvl4pPr marL="0" marR="0" indent="0" algn="l" defTabSz="914400" rtl="0" fontAlgn="auto" latinLnBrk="0" hangingPunct="0">
              <a:lnSpc>
                <a:spcPct val="100000"/>
              </a:lnSpc>
              <a:spcBef>
                <a:spcPts val="0"/>
              </a:spcBef>
              <a:spcAft>
                <a:spcPts val="0"/>
              </a:spcAft>
              <a:buClrTx/>
              <a:buSzTx/>
              <a:buFontTx/>
              <a:buNone/>
              <a:tabLst/>
              <a:defRPr kumimoji="0" sz="1800" b="1" i="0" u="none" strike="noStrike" cap="none" spc="0" normalizeH="0" baseline="0">
                <a:ln>
                  <a:noFill/>
                </a:ln>
                <a:solidFill>
                  <a:schemeClr val="dk1"/>
                </a:solidFill>
                <a:effectLst/>
                <a:uFillTx/>
                <a:latin typeface="+mn-lt"/>
                <a:ea typeface="+mn-ea"/>
                <a:cs typeface="+mn-cs"/>
                <a:sym typeface="Calibri"/>
              </a:defRPr>
            </a:lvl4pPr>
            <a:lvl5pPr marL="0" marR="0" indent="0" algn="l" defTabSz="914400" rtl="0" fontAlgn="auto" latinLnBrk="0" hangingPunct="0">
              <a:lnSpc>
                <a:spcPct val="100000"/>
              </a:lnSpc>
              <a:spcBef>
                <a:spcPts val="0"/>
              </a:spcBef>
              <a:spcAft>
                <a:spcPts val="0"/>
              </a:spcAft>
              <a:buClrTx/>
              <a:buSzTx/>
              <a:buFontTx/>
              <a:buNone/>
              <a:tabLst/>
              <a:defRPr kumimoji="0" sz="1800" b="1" i="0" u="none" strike="noStrike" cap="none" spc="0" normalizeH="0" baseline="0">
                <a:ln>
                  <a:noFill/>
                </a:ln>
                <a:solidFill>
                  <a:schemeClr val="dk1"/>
                </a:solidFill>
                <a:effectLst/>
                <a:uFillTx/>
                <a:latin typeface="+mn-lt"/>
                <a:ea typeface="+mn-ea"/>
                <a:cs typeface="+mn-cs"/>
                <a:sym typeface="Calibri"/>
              </a:defRPr>
            </a:lvl5pPr>
            <a:lvl6pPr marL="0" marR="0" indent="0" algn="l" defTabSz="914400" rtl="0" fontAlgn="auto" latinLnBrk="0" hangingPunct="0">
              <a:lnSpc>
                <a:spcPct val="100000"/>
              </a:lnSpc>
              <a:spcBef>
                <a:spcPts val="0"/>
              </a:spcBef>
              <a:spcAft>
                <a:spcPts val="0"/>
              </a:spcAft>
              <a:buClrTx/>
              <a:buSzTx/>
              <a:buFontTx/>
              <a:buNone/>
              <a:tabLst/>
              <a:defRPr kumimoji="0" sz="1800" b="1" i="0" u="none" strike="noStrike" cap="none" spc="0" normalizeH="0" baseline="0">
                <a:ln>
                  <a:noFill/>
                </a:ln>
                <a:solidFill>
                  <a:schemeClr val="dk1"/>
                </a:solidFill>
                <a:effectLst/>
                <a:uFillTx/>
                <a:latin typeface="+mn-lt"/>
                <a:ea typeface="+mn-ea"/>
                <a:cs typeface="+mn-cs"/>
                <a:sym typeface="Calibri"/>
              </a:defRPr>
            </a:lvl6pPr>
            <a:lvl7pPr marL="0" marR="0" indent="0" algn="l" defTabSz="914400" rtl="0" fontAlgn="auto" latinLnBrk="0" hangingPunct="0">
              <a:lnSpc>
                <a:spcPct val="100000"/>
              </a:lnSpc>
              <a:spcBef>
                <a:spcPts val="0"/>
              </a:spcBef>
              <a:spcAft>
                <a:spcPts val="0"/>
              </a:spcAft>
              <a:buClrTx/>
              <a:buSzTx/>
              <a:buFontTx/>
              <a:buNone/>
              <a:tabLst/>
              <a:defRPr kumimoji="0" sz="1800" b="1" i="0" u="none" strike="noStrike" cap="none" spc="0" normalizeH="0" baseline="0">
                <a:ln>
                  <a:noFill/>
                </a:ln>
                <a:solidFill>
                  <a:schemeClr val="dk1"/>
                </a:solidFill>
                <a:effectLst/>
                <a:uFillTx/>
                <a:latin typeface="+mn-lt"/>
                <a:ea typeface="+mn-ea"/>
                <a:cs typeface="+mn-cs"/>
                <a:sym typeface="Calibri"/>
              </a:defRPr>
            </a:lvl7pPr>
            <a:lvl8pPr marL="0" marR="0" indent="0" algn="l" defTabSz="914400" rtl="0" fontAlgn="auto" latinLnBrk="0" hangingPunct="0">
              <a:lnSpc>
                <a:spcPct val="100000"/>
              </a:lnSpc>
              <a:spcBef>
                <a:spcPts val="0"/>
              </a:spcBef>
              <a:spcAft>
                <a:spcPts val="0"/>
              </a:spcAft>
              <a:buClrTx/>
              <a:buSzTx/>
              <a:buFontTx/>
              <a:buNone/>
              <a:tabLst/>
              <a:defRPr kumimoji="0" sz="1800" b="1" i="0" u="none" strike="noStrike" cap="none" spc="0" normalizeH="0" baseline="0">
                <a:ln>
                  <a:noFill/>
                </a:ln>
                <a:solidFill>
                  <a:schemeClr val="dk1"/>
                </a:solidFill>
                <a:effectLst/>
                <a:uFillTx/>
                <a:latin typeface="+mn-lt"/>
                <a:ea typeface="+mn-ea"/>
                <a:cs typeface="+mn-cs"/>
                <a:sym typeface="Calibri"/>
              </a:defRPr>
            </a:lvl8pPr>
            <a:lvl9pPr marL="0" marR="0" indent="0" algn="l" defTabSz="914400" rtl="0" fontAlgn="auto" latinLnBrk="0" hangingPunct="0">
              <a:lnSpc>
                <a:spcPct val="100000"/>
              </a:lnSpc>
              <a:spcBef>
                <a:spcPts val="0"/>
              </a:spcBef>
              <a:spcAft>
                <a:spcPts val="0"/>
              </a:spcAft>
              <a:buClrTx/>
              <a:buSzTx/>
              <a:buFontTx/>
              <a:buNone/>
              <a:tabLst/>
              <a:defRPr kumimoji="0" sz="1800" b="1" i="0" u="none" strike="noStrike" cap="none" spc="0" normalizeH="0" baseline="0">
                <a:ln>
                  <a:noFill/>
                </a:ln>
                <a:solidFill>
                  <a:schemeClr val="dk1"/>
                </a:solidFill>
                <a:effectLst/>
                <a:uFillTx/>
                <a:latin typeface="+mn-lt"/>
                <a:ea typeface="+mn-ea"/>
                <a:cs typeface="+mn-cs"/>
                <a:sym typeface="Calibri"/>
              </a:defRPr>
            </a:lvl9p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1" i="0" u="none" strike="noStrike" cap="none" spc="0" normalizeH="0" baseline="0">
              <a:ln>
                <a:noFill/>
              </a:ln>
              <a:solidFill>
                <a:srgbClr val="050505"/>
              </a:solidFill>
              <a:effectLst/>
              <a:uFillTx/>
              <a:latin typeface="+mj-lt"/>
              <a:ea typeface="+mj-ea"/>
              <a:cs typeface="+mj-cs"/>
              <a:sym typeface="Calibri"/>
            </a:endParaRPr>
          </a:p>
        </p:txBody>
      </p:sp>
      <p:sp>
        <p:nvSpPr>
          <p:cNvPr id="7" name="标题 1"/>
          <p:cNvSpPr>
            <a:spLocks noGrp="1"/>
          </p:cNvSpPr>
          <p:nvPr>
            <p:ph type="title"/>
          </p:nvPr>
        </p:nvSpPr>
        <p:spPr>
          <a:xfrm>
            <a:off x="750693" y="0"/>
            <a:ext cx="10515600" cy="1325563"/>
          </a:xfrm>
        </p:spPr>
        <p:txBody>
          <a:bodyPr/>
          <a:lstStyle/>
          <a:p>
            <a:pPr algn="ctr"/>
            <a:r>
              <a:rPr lang="zh-CN" altLang="en-US" b="1" dirty="0" smtClean="0">
                <a:latin typeface="宋体" panose="02010600030101010101" pitchFamily="2" charset="-122"/>
                <a:ea typeface="宋体" panose="02010600030101010101" pitchFamily="2" charset="-122"/>
              </a:rPr>
              <a:t>从</a:t>
            </a:r>
            <a:r>
              <a:rPr lang="en-US" altLang="zh-CN" b="1" dirty="0" smtClean="0">
                <a:latin typeface="宋体" panose="02010600030101010101" pitchFamily="2" charset="-122"/>
                <a:ea typeface="宋体" panose="02010600030101010101" pitchFamily="2" charset="-122"/>
              </a:rPr>
              <a:t>2D</a:t>
            </a:r>
            <a:r>
              <a:rPr lang="zh-CN" altLang="en-US" b="1" dirty="0" smtClean="0">
                <a:latin typeface="宋体" panose="02010600030101010101" pitchFamily="2" charset="-122"/>
                <a:ea typeface="宋体" panose="02010600030101010101" pitchFamily="2" charset="-122"/>
              </a:rPr>
              <a:t>延展至</a:t>
            </a:r>
            <a:r>
              <a:rPr lang="en-US" altLang="zh-CN" b="1" dirty="0" smtClean="0">
                <a:latin typeface="宋体" panose="02010600030101010101" pitchFamily="2" charset="-122"/>
                <a:ea typeface="宋体" panose="02010600030101010101" pitchFamily="2" charset="-122"/>
              </a:rPr>
              <a:t>3D</a:t>
            </a:r>
            <a:r>
              <a:rPr lang="zh-CN" altLang="en-US" b="1" dirty="0" smtClean="0">
                <a:latin typeface="宋体" panose="02010600030101010101" pitchFamily="2" charset="-122"/>
                <a:ea typeface="宋体" panose="02010600030101010101" pitchFamily="2" charset="-122"/>
              </a:rPr>
              <a:t>虚拟环境</a:t>
            </a:r>
            <a:endParaRPr lang="zh-CN" altLang="en-US" b="1" dirty="0">
              <a:latin typeface="宋体" panose="02010600030101010101" pitchFamily="2" charset="-122"/>
              <a:ea typeface="宋体" panose="02010600030101010101" pitchFamily="2" charset="-122"/>
            </a:endParaRPr>
          </a:p>
        </p:txBody>
      </p:sp>
      <p:sp>
        <p:nvSpPr>
          <p:cNvPr id="8" name="文本框 7"/>
          <p:cNvSpPr txBox="1"/>
          <p:nvPr/>
        </p:nvSpPr>
        <p:spPr>
          <a:xfrm>
            <a:off x="2727810" y="6096888"/>
            <a:ext cx="415498" cy="369332"/>
          </a:xfrm>
          <a:prstGeom prst="rect">
            <a:avLst/>
          </a:prstGeom>
          <a:noFill/>
        </p:spPr>
        <p:txBody>
          <a:bodyPr wrap="none" rtlCol="0">
            <a:spAutoFit/>
          </a:bodyPr>
          <a:lstStyle/>
          <a:p>
            <a:r>
              <a:rPr lang="en-US" altLang="zh-CN" dirty="0" smtClean="0">
                <a:latin typeface="宋体" panose="02010600030101010101" pitchFamily="2" charset="-122"/>
                <a:ea typeface="宋体" panose="02010600030101010101" pitchFamily="2" charset="-122"/>
              </a:rPr>
              <a:t>2D</a:t>
            </a:r>
            <a:endParaRPr lang="zh-CN" altLang="en-US" dirty="0">
              <a:latin typeface="宋体" panose="02010600030101010101" pitchFamily="2" charset="-122"/>
              <a:ea typeface="宋体" panose="02010600030101010101" pitchFamily="2" charset="-122"/>
            </a:endParaRPr>
          </a:p>
        </p:txBody>
      </p:sp>
      <p:sp>
        <p:nvSpPr>
          <p:cNvPr id="9" name="文本框 8"/>
          <p:cNvSpPr txBox="1"/>
          <p:nvPr/>
        </p:nvSpPr>
        <p:spPr>
          <a:xfrm>
            <a:off x="8624537" y="6096888"/>
            <a:ext cx="415498" cy="369332"/>
          </a:xfrm>
          <a:prstGeom prst="rect">
            <a:avLst/>
          </a:prstGeom>
          <a:noFill/>
        </p:spPr>
        <p:txBody>
          <a:bodyPr wrap="none" rtlCol="0">
            <a:spAutoFit/>
          </a:bodyPr>
          <a:lstStyle/>
          <a:p>
            <a:r>
              <a:rPr lang="en-US" altLang="zh-CN" dirty="0" smtClean="0">
                <a:latin typeface="宋体" panose="02010600030101010101" pitchFamily="2" charset="-122"/>
                <a:ea typeface="宋体" panose="02010600030101010101" pitchFamily="2" charset="-122"/>
              </a:rPr>
              <a:t>3D</a:t>
            </a:r>
            <a:endParaRPr lang="zh-CN" altLang="en-US"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41752363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a:xfrm>
            <a:off x="750693"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dirty="0" smtClean="0">
                <a:latin typeface="宋体" panose="02010600030101010101" pitchFamily="2" charset="-122"/>
                <a:ea typeface="宋体" panose="02010600030101010101" pitchFamily="2" charset="-122"/>
              </a:rPr>
              <a:t>实验设置</a:t>
            </a:r>
            <a:endParaRPr lang="zh-CN" altLang="en-US" b="1" dirty="0">
              <a:latin typeface="宋体" panose="02010600030101010101" pitchFamily="2" charset="-122"/>
              <a:ea typeface="宋体" panose="02010600030101010101" pitchFamily="2" charset="-122"/>
            </a:endParaRPr>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0693" y="1137495"/>
            <a:ext cx="1633918" cy="4848472"/>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7863" y="1228384"/>
            <a:ext cx="9334454" cy="5832815"/>
          </a:xfrm>
          <a:prstGeom prst="rect">
            <a:avLst/>
          </a:prstGeom>
        </p:spPr>
      </p:pic>
    </p:spTree>
    <p:extLst>
      <p:ext uri="{BB962C8B-B14F-4D97-AF65-F5344CB8AC3E}">
        <p14:creationId xmlns:p14="http://schemas.microsoft.com/office/powerpoint/2010/main" val="16064688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545" y="1325563"/>
            <a:ext cx="4969042" cy="4953610"/>
          </a:xfrm>
          <a:prstGeom prst="rect">
            <a:avLst/>
          </a:prstGeom>
        </p:spPr>
      </p:pic>
      <p:sp>
        <p:nvSpPr>
          <p:cNvPr id="6" name="标题 1"/>
          <p:cNvSpPr>
            <a:spLocks noGrp="1"/>
          </p:cNvSpPr>
          <p:nvPr>
            <p:ph type="title"/>
          </p:nvPr>
        </p:nvSpPr>
        <p:spPr>
          <a:xfrm>
            <a:off x="750693" y="0"/>
            <a:ext cx="10515600" cy="1325563"/>
          </a:xfrm>
        </p:spPr>
        <p:txBody>
          <a:bodyPr/>
          <a:lstStyle/>
          <a:p>
            <a:pPr algn="ctr"/>
            <a:r>
              <a:rPr lang="zh-CN" altLang="en-US" b="1" dirty="0">
                <a:latin typeface="宋体" panose="02010600030101010101" pitchFamily="2" charset="-122"/>
                <a:ea typeface="宋体" panose="02010600030101010101" pitchFamily="2" charset="-122"/>
              </a:rPr>
              <a:t>实验</a:t>
            </a:r>
            <a:r>
              <a:rPr lang="zh-CN" altLang="en-US" b="1" dirty="0" smtClean="0">
                <a:latin typeface="宋体" panose="02010600030101010101" pitchFamily="2" charset="-122"/>
                <a:ea typeface="宋体" panose="02010600030101010101" pitchFamily="2" charset="-122"/>
              </a:rPr>
              <a:t>设备与声音合成控制</a:t>
            </a:r>
            <a:endParaRPr lang="zh-CN" altLang="en-US" b="1" dirty="0">
              <a:latin typeface="宋体" panose="02010600030101010101" pitchFamily="2" charset="-122"/>
              <a:ea typeface="宋体" panose="02010600030101010101" pitchFamily="2" charset="-122"/>
            </a:endParaRPr>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8587" y="1524137"/>
            <a:ext cx="6703413" cy="4472517"/>
          </a:xfrm>
          <a:prstGeom prst="rect">
            <a:avLst/>
          </a:prstGeom>
        </p:spPr>
      </p:pic>
    </p:spTree>
    <p:extLst>
      <p:ext uri="{BB962C8B-B14F-4D97-AF65-F5344CB8AC3E}">
        <p14:creationId xmlns:p14="http://schemas.microsoft.com/office/powerpoint/2010/main" val="30562530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70721" y="1325563"/>
            <a:ext cx="10515600" cy="4351338"/>
          </a:xfrm>
        </p:spPr>
        <p:txBody>
          <a:bodyPr/>
          <a:lstStyle/>
          <a:p>
            <a:r>
              <a:rPr lang="zh-CN" altLang="en-US" dirty="0">
                <a:latin typeface="宋体" panose="02010600030101010101" pitchFamily="2" charset="-122"/>
                <a:ea typeface="宋体" panose="02010600030101010101" pitchFamily="2" charset="-122"/>
              </a:rPr>
              <a:t>实验</a:t>
            </a:r>
            <a:r>
              <a:rPr lang="zh-CN" altLang="en-US" dirty="0" smtClean="0">
                <a:latin typeface="宋体" panose="02010600030101010101" pitchFamily="2" charset="-122"/>
                <a:ea typeface="宋体" panose="02010600030101010101" pitchFamily="2" charset="-122"/>
              </a:rPr>
              <a:t>一</a:t>
            </a:r>
            <a:r>
              <a:rPr lang="en-US" altLang="zh-CN" dirty="0" smtClean="0">
                <a:latin typeface="宋体" panose="02010600030101010101" pitchFamily="2" charset="-122"/>
                <a:ea typeface="宋体" panose="02010600030101010101" pitchFamily="2" charset="-122"/>
              </a:rPr>
              <a:t>: 2D</a:t>
            </a:r>
            <a:r>
              <a:rPr lang="zh-CN" altLang="en-US" dirty="0" smtClean="0">
                <a:latin typeface="宋体" panose="02010600030101010101" pitchFamily="2" charset="-122"/>
                <a:ea typeface="宋体" panose="02010600030101010101" pitchFamily="2" charset="-122"/>
              </a:rPr>
              <a:t>虚拟环境下物体运动的因果感知</a:t>
            </a:r>
            <a:endParaRPr lang="en-US" altLang="zh-CN" dirty="0" smtClean="0">
              <a:latin typeface="宋体" panose="02010600030101010101" pitchFamily="2" charset="-122"/>
              <a:ea typeface="宋体" panose="02010600030101010101" pitchFamily="2" charset="-122"/>
            </a:endParaRPr>
          </a:p>
          <a:p>
            <a:endParaRPr lang="en-US" altLang="zh-CN" dirty="0" smtClean="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实验</a:t>
            </a:r>
            <a:r>
              <a:rPr lang="zh-CN" altLang="en-US" dirty="0" smtClean="0">
                <a:latin typeface="宋体" panose="02010600030101010101" pitchFamily="2" charset="-122"/>
                <a:ea typeface="宋体" panose="02010600030101010101" pitchFamily="2" charset="-122"/>
              </a:rPr>
              <a:t>二</a:t>
            </a:r>
            <a:r>
              <a:rPr lang="en-US" altLang="zh-CN" dirty="0" smtClean="0">
                <a:latin typeface="宋体" panose="02010600030101010101" pitchFamily="2" charset="-122"/>
                <a:ea typeface="宋体" panose="02010600030101010101" pitchFamily="2" charset="-122"/>
              </a:rPr>
              <a:t>: 3D</a:t>
            </a:r>
            <a:r>
              <a:rPr lang="zh-CN" altLang="en-US" dirty="0" smtClean="0">
                <a:latin typeface="宋体" panose="02010600030101010101" pitchFamily="2" charset="-122"/>
                <a:ea typeface="宋体" panose="02010600030101010101" pitchFamily="2" charset="-122"/>
              </a:rPr>
              <a:t>虚拟环境下物体运动的因果感知</a:t>
            </a:r>
            <a:endParaRPr lang="en-US" altLang="zh-CN" dirty="0" smtClean="0">
              <a:latin typeface="宋体" panose="02010600030101010101" pitchFamily="2" charset="-122"/>
              <a:ea typeface="宋体" panose="02010600030101010101" pitchFamily="2" charset="-122"/>
            </a:endParaRPr>
          </a:p>
          <a:p>
            <a:endParaRPr lang="en-US" altLang="zh-CN" dirty="0" smtClean="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实验</a:t>
            </a:r>
            <a:r>
              <a:rPr lang="zh-CN" altLang="en-US" dirty="0" smtClean="0">
                <a:latin typeface="宋体" panose="02010600030101010101" pitchFamily="2" charset="-122"/>
                <a:ea typeface="宋体" panose="02010600030101010101" pitchFamily="2" charset="-122"/>
              </a:rPr>
              <a:t>三</a:t>
            </a:r>
            <a:r>
              <a:rPr lang="en-US" altLang="zh-CN" dirty="0" smtClean="0">
                <a:latin typeface="宋体" panose="02010600030101010101" pitchFamily="2" charset="-122"/>
                <a:ea typeface="宋体" panose="02010600030101010101" pitchFamily="2" charset="-122"/>
              </a:rPr>
              <a:t>: 3D</a:t>
            </a:r>
            <a:r>
              <a:rPr lang="zh-CN" altLang="en-US" dirty="0" smtClean="0">
                <a:latin typeface="宋体" panose="02010600030101010101" pitchFamily="2" charset="-122"/>
                <a:ea typeface="宋体" panose="02010600030101010101" pitchFamily="2" charset="-122"/>
              </a:rPr>
              <a:t>虚拟环境下碰撞声音位置被改变</a:t>
            </a:r>
            <a:endParaRPr lang="zh-CN" altLang="en-US" dirty="0">
              <a:latin typeface="宋体" panose="02010600030101010101" pitchFamily="2" charset="-122"/>
              <a:ea typeface="宋体" panose="02010600030101010101" pitchFamily="2" charset="-122"/>
            </a:endParaRPr>
          </a:p>
        </p:txBody>
      </p:sp>
      <p:sp>
        <p:nvSpPr>
          <p:cNvPr id="6" name="标题 1"/>
          <p:cNvSpPr>
            <a:spLocks noGrp="1"/>
          </p:cNvSpPr>
          <p:nvPr>
            <p:ph type="title"/>
          </p:nvPr>
        </p:nvSpPr>
        <p:spPr>
          <a:xfrm>
            <a:off x="750693" y="0"/>
            <a:ext cx="10515600" cy="1325563"/>
          </a:xfrm>
        </p:spPr>
        <p:txBody>
          <a:bodyPr/>
          <a:lstStyle/>
          <a:p>
            <a:pPr algn="ctr"/>
            <a:r>
              <a:rPr lang="zh-CN" altLang="en-US" b="1" dirty="0" smtClean="0">
                <a:latin typeface="宋体" panose="02010600030101010101" pitchFamily="2" charset="-122"/>
                <a:ea typeface="宋体" panose="02010600030101010101" pitchFamily="2" charset="-122"/>
              </a:rPr>
              <a:t>实验</a:t>
            </a:r>
            <a:r>
              <a:rPr lang="zh-CN" altLang="en-US" b="1" dirty="0">
                <a:latin typeface="宋体" panose="02010600030101010101" pitchFamily="2" charset="-122"/>
                <a:ea typeface="宋体" panose="02010600030101010101" pitchFamily="2" charset="-122"/>
              </a:rPr>
              <a:t>设计</a:t>
            </a:r>
          </a:p>
        </p:txBody>
      </p:sp>
    </p:spTree>
    <p:extLst>
      <p:ext uri="{BB962C8B-B14F-4D97-AF65-F5344CB8AC3E}">
        <p14:creationId xmlns:p14="http://schemas.microsoft.com/office/powerpoint/2010/main" val="29640995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a:spLocks noGrp="1"/>
          </p:cNvSpPr>
          <p:nvPr>
            <p:ph type="title"/>
          </p:nvPr>
        </p:nvSpPr>
        <p:spPr>
          <a:xfrm>
            <a:off x="750693" y="0"/>
            <a:ext cx="10515600" cy="1325563"/>
          </a:xfrm>
        </p:spPr>
        <p:txBody>
          <a:bodyPr/>
          <a:lstStyle/>
          <a:p>
            <a:pPr algn="ctr"/>
            <a:r>
              <a:rPr lang="zh-CN" altLang="en-US" b="1" dirty="0" smtClean="0">
                <a:latin typeface="宋体" panose="02010600030101010101" pitchFamily="2" charset="-122"/>
                <a:ea typeface="宋体" panose="02010600030101010101" pitchFamily="2" charset="-122"/>
              </a:rPr>
              <a:t>实验</a:t>
            </a:r>
            <a:r>
              <a:rPr lang="zh-CN" altLang="en-US" b="1" dirty="0">
                <a:latin typeface="宋体" panose="02010600030101010101" pitchFamily="2" charset="-122"/>
                <a:ea typeface="宋体" panose="02010600030101010101" pitchFamily="2" charset="-122"/>
              </a:rPr>
              <a:t>设计</a:t>
            </a:r>
          </a:p>
        </p:txBody>
      </p:sp>
      <p:sp>
        <p:nvSpPr>
          <p:cNvPr id="5" name="内容占位符 2"/>
          <p:cNvSpPr txBox="1">
            <a:spLocks/>
          </p:cNvSpPr>
          <p:nvPr/>
        </p:nvSpPr>
        <p:spPr>
          <a:xfrm>
            <a:off x="970721" y="1325563"/>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latin typeface="宋体" panose="02010600030101010101" pitchFamily="2" charset="-122"/>
                <a:ea typeface="宋体" panose="02010600030101010101" pitchFamily="2" charset="-122"/>
              </a:rPr>
              <a:t>实验一</a:t>
            </a:r>
            <a:r>
              <a:rPr lang="en-US" altLang="zh-CN" dirty="0" smtClean="0">
                <a:latin typeface="宋体" panose="02010600030101010101" pitchFamily="2" charset="-122"/>
                <a:ea typeface="宋体" panose="02010600030101010101" pitchFamily="2" charset="-122"/>
              </a:rPr>
              <a:t>: </a:t>
            </a:r>
            <a:r>
              <a:rPr lang="en-US" altLang="zh-CN" dirty="0">
                <a:latin typeface="宋体" panose="02010600030101010101" pitchFamily="2" charset="-122"/>
                <a:ea typeface="宋体" panose="02010600030101010101" pitchFamily="2" charset="-122"/>
              </a:rPr>
              <a:t>2</a:t>
            </a:r>
            <a:r>
              <a:rPr lang="en-US" altLang="zh-CN" dirty="0" smtClean="0">
                <a:latin typeface="宋体" panose="02010600030101010101" pitchFamily="2" charset="-122"/>
                <a:ea typeface="宋体" panose="02010600030101010101" pitchFamily="2" charset="-122"/>
              </a:rPr>
              <a:t>D</a:t>
            </a:r>
            <a:r>
              <a:rPr lang="zh-CN" altLang="en-US" dirty="0">
                <a:latin typeface="宋体" panose="02010600030101010101" pitchFamily="2" charset="-122"/>
                <a:ea typeface="宋体" panose="02010600030101010101" pitchFamily="2" charset="-122"/>
              </a:rPr>
              <a:t>虚拟环境下物体运动的因果</a:t>
            </a:r>
            <a:r>
              <a:rPr lang="zh-CN" altLang="en-US" dirty="0" smtClean="0">
                <a:latin typeface="宋体" panose="02010600030101010101" pitchFamily="2" charset="-122"/>
                <a:ea typeface="宋体" panose="02010600030101010101" pitchFamily="2" charset="-122"/>
              </a:rPr>
              <a:t>感知</a:t>
            </a:r>
            <a:endParaRPr lang="en-US" altLang="zh-CN" dirty="0">
              <a:latin typeface="宋体" panose="02010600030101010101" pitchFamily="2" charset="-122"/>
              <a:ea typeface="宋体" panose="02010600030101010101" pitchFamily="2" charset="-122"/>
            </a:endParaRPr>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8899" y="2449531"/>
            <a:ext cx="5167394" cy="3447685"/>
          </a:xfrm>
          <a:prstGeom prst="rect">
            <a:avLst/>
          </a:prstGeom>
        </p:spPr>
      </p:pic>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0721" y="2449532"/>
            <a:ext cx="5167394" cy="3447685"/>
          </a:xfrm>
          <a:prstGeom prst="rect">
            <a:avLst/>
          </a:prstGeom>
        </p:spPr>
      </p:pic>
      <p:pic>
        <p:nvPicPr>
          <p:cNvPr id="8" name="demo_2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133600" y="1869980"/>
            <a:ext cx="8189842" cy="4606785"/>
          </a:xfrm>
          <a:prstGeom prst="rect">
            <a:avLst/>
          </a:prstGeom>
          <a:ln>
            <a:noFill/>
          </a:ln>
          <a:effectLst>
            <a:softEdge rad="112500"/>
          </a:effectLst>
        </p:spPr>
      </p:pic>
    </p:spTree>
    <p:extLst>
      <p:ext uri="{BB962C8B-B14F-4D97-AF65-F5344CB8AC3E}">
        <p14:creationId xmlns:p14="http://schemas.microsoft.com/office/powerpoint/2010/main" val="2074617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62"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par>
                                <p:cTn id="19" presetID="42" presetClass="exit" presetSubtype="0" fill="hold" nodeType="withEffect">
                                  <p:stCondLst>
                                    <p:cond delay="0"/>
                                  </p:stCondLst>
                                  <p:childTnLst>
                                    <p:animEffect transition="out" filter="fade">
                                      <p:cBhvr>
                                        <p:cTn id="20" dur="1000"/>
                                        <p:tgtEl>
                                          <p:spTgt spid="8"/>
                                        </p:tgtEl>
                                      </p:cBhvr>
                                    </p:animEffect>
                                    <p:anim calcmode="lin" valueType="num">
                                      <p:cBhvr>
                                        <p:cTn id="21" dur="1000"/>
                                        <p:tgtEl>
                                          <p:spTgt spid="8"/>
                                        </p:tgtEl>
                                        <p:attrNameLst>
                                          <p:attrName>ppt_x</p:attrName>
                                        </p:attrNameLst>
                                      </p:cBhvr>
                                      <p:tavLst>
                                        <p:tav tm="0">
                                          <p:val>
                                            <p:strVal val="ppt_x"/>
                                          </p:val>
                                        </p:tav>
                                        <p:tav tm="100000">
                                          <p:val>
                                            <p:strVal val="ppt_x"/>
                                          </p:val>
                                        </p:tav>
                                      </p:tavLst>
                                    </p:anim>
                                    <p:anim calcmode="lin" valueType="num">
                                      <p:cBhvr>
                                        <p:cTn id="22" dur="1000"/>
                                        <p:tgtEl>
                                          <p:spTgt spid="8"/>
                                        </p:tgtEl>
                                        <p:attrNameLst>
                                          <p:attrName>ppt_y</p:attrName>
                                        </p:attrNameLst>
                                      </p:cBhvr>
                                      <p:tavLst>
                                        <p:tav tm="0">
                                          <p:val>
                                            <p:strVal val="ppt_y"/>
                                          </p:val>
                                        </p:tav>
                                        <p:tav tm="100000">
                                          <p:val>
                                            <p:strVal val="ppt_y+.1"/>
                                          </p:val>
                                        </p:tav>
                                      </p:tavLst>
                                    </p:anim>
                                    <p:set>
                                      <p:cBhvr>
                                        <p:cTn id="23" dur="1" fill="hold">
                                          <p:stCondLst>
                                            <p:cond delay="999"/>
                                          </p:stCondLst>
                                        </p:cTn>
                                        <p:tgtEl>
                                          <p:spTgt spid="8"/>
                                        </p:tgtEl>
                                        <p:attrNameLst>
                                          <p:attrName>style.visibility</p:attrName>
                                        </p:attrNameLst>
                                      </p:cBhvr>
                                      <p:to>
                                        <p:strVal val="hidden"/>
                                      </p:to>
                                    </p:set>
                                    <p:cmd type="call" cmd="stop">
                                      <p:cBhvr>
                                        <p:cTn id="24" dur="1">
                                          <p:stCondLst>
                                            <p:cond delay="999"/>
                                          </p:stCondLst>
                                        </p:cTn>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25" fill="hold" display="0">
                  <p:stCondLst>
                    <p:cond delay="indefinite"/>
                  </p:stCondLst>
                </p:cTn>
                <p:tgtEl>
                  <p:spTgt spid="8"/>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a:spLocks noGrp="1"/>
          </p:cNvSpPr>
          <p:nvPr>
            <p:ph type="title"/>
          </p:nvPr>
        </p:nvSpPr>
        <p:spPr>
          <a:xfrm>
            <a:off x="750693" y="0"/>
            <a:ext cx="10515600" cy="1325563"/>
          </a:xfrm>
        </p:spPr>
        <p:txBody>
          <a:bodyPr/>
          <a:lstStyle/>
          <a:p>
            <a:pPr algn="ctr"/>
            <a:r>
              <a:rPr lang="zh-CN" altLang="en-US" b="1" dirty="0" smtClean="0">
                <a:latin typeface="宋体" panose="02010600030101010101" pitchFamily="2" charset="-122"/>
                <a:ea typeface="宋体" panose="02010600030101010101" pitchFamily="2" charset="-122"/>
              </a:rPr>
              <a:t>实验</a:t>
            </a:r>
            <a:r>
              <a:rPr lang="zh-CN" altLang="en-US" b="1" dirty="0">
                <a:latin typeface="宋体" panose="02010600030101010101" pitchFamily="2" charset="-122"/>
                <a:ea typeface="宋体" panose="02010600030101010101" pitchFamily="2" charset="-122"/>
              </a:rPr>
              <a:t>设计</a:t>
            </a:r>
          </a:p>
        </p:txBody>
      </p:sp>
      <p:sp>
        <p:nvSpPr>
          <p:cNvPr id="5" name="内容占位符 2"/>
          <p:cNvSpPr txBox="1">
            <a:spLocks/>
          </p:cNvSpPr>
          <p:nvPr/>
        </p:nvSpPr>
        <p:spPr>
          <a:xfrm>
            <a:off x="970721" y="1325563"/>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latin typeface="宋体" panose="02010600030101010101" pitchFamily="2" charset="-122"/>
                <a:ea typeface="宋体" panose="02010600030101010101" pitchFamily="2" charset="-122"/>
              </a:rPr>
              <a:t>实验二</a:t>
            </a:r>
            <a:r>
              <a:rPr lang="en-US" altLang="zh-CN" dirty="0" smtClean="0">
                <a:latin typeface="宋体" panose="02010600030101010101" pitchFamily="2" charset="-122"/>
                <a:ea typeface="宋体" panose="02010600030101010101" pitchFamily="2" charset="-122"/>
              </a:rPr>
              <a:t>: </a:t>
            </a:r>
            <a:r>
              <a:rPr lang="en-US" altLang="zh-CN" dirty="0">
                <a:latin typeface="宋体" panose="02010600030101010101" pitchFamily="2" charset="-122"/>
                <a:ea typeface="宋体" panose="02010600030101010101" pitchFamily="2" charset="-122"/>
              </a:rPr>
              <a:t>3</a:t>
            </a:r>
            <a:r>
              <a:rPr lang="en-US" altLang="zh-CN" dirty="0" smtClean="0">
                <a:latin typeface="宋体" panose="02010600030101010101" pitchFamily="2" charset="-122"/>
                <a:ea typeface="宋体" panose="02010600030101010101" pitchFamily="2" charset="-122"/>
              </a:rPr>
              <a:t>D</a:t>
            </a:r>
            <a:r>
              <a:rPr lang="zh-CN" altLang="en-US" dirty="0">
                <a:latin typeface="宋体" panose="02010600030101010101" pitchFamily="2" charset="-122"/>
                <a:ea typeface="宋体" panose="02010600030101010101" pitchFamily="2" charset="-122"/>
              </a:rPr>
              <a:t>虚拟环境下物体运动的因果</a:t>
            </a:r>
            <a:r>
              <a:rPr lang="zh-CN" altLang="en-US" dirty="0" smtClean="0">
                <a:latin typeface="宋体" panose="02010600030101010101" pitchFamily="2" charset="-122"/>
                <a:ea typeface="宋体" panose="02010600030101010101" pitchFamily="2" charset="-122"/>
              </a:rPr>
              <a:t>感知</a:t>
            </a:r>
            <a:endParaRPr lang="en-US" altLang="zh-CN" dirty="0">
              <a:latin typeface="宋体" panose="02010600030101010101" pitchFamily="2" charset="-122"/>
              <a:ea typeface="宋体" panose="02010600030101010101" pitchFamily="2" charset="-122"/>
            </a:endParaRPr>
          </a:p>
        </p:txBody>
      </p:sp>
      <p:pic>
        <p:nvPicPr>
          <p:cNvPr id="10" name="图片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0721" y="2449532"/>
            <a:ext cx="5167393" cy="3447685"/>
          </a:xfrm>
          <a:prstGeom prst="rect">
            <a:avLst/>
          </a:prstGeom>
        </p:spPr>
      </p:pic>
      <p:pic>
        <p:nvPicPr>
          <p:cNvPr id="11" name="图片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98899" y="2449531"/>
            <a:ext cx="5167393" cy="3447685"/>
          </a:xfrm>
          <a:prstGeom prst="rect">
            <a:avLst/>
          </a:prstGeom>
        </p:spPr>
      </p:pic>
      <p:pic>
        <p:nvPicPr>
          <p:cNvPr id="12" name="demo_3d_no sptial perturb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493818" y="1579852"/>
            <a:ext cx="7204364" cy="4052455"/>
          </a:xfrm>
          <a:prstGeom prst="rect">
            <a:avLst/>
          </a:prstGeom>
          <a:ln>
            <a:noFill/>
          </a:ln>
          <a:effectLst>
            <a:softEdge rad="112500"/>
          </a:effectLst>
        </p:spPr>
      </p:pic>
    </p:spTree>
    <p:extLst>
      <p:ext uri="{BB962C8B-B14F-4D97-AF65-F5344CB8AC3E}">
        <p14:creationId xmlns:p14="http://schemas.microsoft.com/office/powerpoint/2010/main" val="1833661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237"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42" presetClass="exit" presetSubtype="0" fill="hold" nodeType="clickEffect">
                                  <p:stCondLst>
                                    <p:cond delay="0"/>
                                  </p:stCondLst>
                                  <p:childTnLst>
                                    <p:animEffect transition="out" filter="fade">
                                      <p:cBhvr>
                                        <p:cTn id="10" dur="1000"/>
                                        <p:tgtEl>
                                          <p:spTgt spid="12"/>
                                        </p:tgtEl>
                                      </p:cBhvr>
                                    </p:animEffect>
                                    <p:anim calcmode="lin" valueType="num">
                                      <p:cBhvr>
                                        <p:cTn id="11" dur="1000"/>
                                        <p:tgtEl>
                                          <p:spTgt spid="12"/>
                                        </p:tgtEl>
                                        <p:attrNameLst>
                                          <p:attrName>ppt_x</p:attrName>
                                        </p:attrNameLst>
                                      </p:cBhvr>
                                      <p:tavLst>
                                        <p:tav tm="0">
                                          <p:val>
                                            <p:strVal val="ppt_x"/>
                                          </p:val>
                                        </p:tav>
                                        <p:tav tm="100000">
                                          <p:val>
                                            <p:strVal val="ppt_x"/>
                                          </p:val>
                                        </p:tav>
                                      </p:tavLst>
                                    </p:anim>
                                    <p:anim calcmode="lin" valueType="num">
                                      <p:cBhvr>
                                        <p:cTn id="12" dur="1000"/>
                                        <p:tgtEl>
                                          <p:spTgt spid="12"/>
                                        </p:tgtEl>
                                        <p:attrNameLst>
                                          <p:attrName>ppt_y</p:attrName>
                                        </p:attrNameLst>
                                      </p:cBhvr>
                                      <p:tavLst>
                                        <p:tav tm="0">
                                          <p:val>
                                            <p:strVal val="ppt_y"/>
                                          </p:val>
                                        </p:tav>
                                        <p:tav tm="100000">
                                          <p:val>
                                            <p:strVal val="ppt_y+.1"/>
                                          </p:val>
                                        </p:tav>
                                      </p:tavLst>
                                    </p:anim>
                                    <p:set>
                                      <p:cBhvr>
                                        <p:cTn id="13" dur="1" fill="hold">
                                          <p:stCondLst>
                                            <p:cond delay="999"/>
                                          </p:stCondLst>
                                        </p:cTn>
                                        <p:tgtEl>
                                          <p:spTgt spid="12"/>
                                        </p:tgtEl>
                                        <p:attrNameLst>
                                          <p:attrName>style.visibility</p:attrName>
                                        </p:attrNameLst>
                                      </p:cBhvr>
                                      <p:to>
                                        <p:strVal val="hidden"/>
                                      </p:to>
                                    </p:set>
                                    <p:cmd type="call" cmd="stop">
                                      <p:cBhvr>
                                        <p:cTn id="14" dur="1">
                                          <p:stCondLst>
                                            <p:cond delay="999"/>
                                          </p:stCondLst>
                                        </p:cTn>
                                        <p:tgtEl>
                                          <p:spTgt spid="12"/>
                                        </p:tgtEl>
                                      </p:cBhvr>
                                    </p:cmd>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p:cTn id="25" dur="1000" fill="hold"/>
                                        <p:tgtEl>
                                          <p:spTgt spid="11"/>
                                        </p:tgtEl>
                                        <p:attrNameLst>
                                          <p:attrName>ppt_x</p:attrName>
                                        </p:attrNameLst>
                                      </p:cBhvr>
                                      <p:tavLst>
                                        <p:tav tm="0">
                                          <p:val>
                                            <p:strVal val="#ppt_x"/>
                                          </p:val>
                                        </p:tav>
                                        <p:tav tm="100000">
                                          <p:val>
                                            <p:strVal val="#ppt_x"/>
                                          </p:val>
                                        </p:tav>
                                      </p:tavLst>
                                    </p:anim>
                                    <p:anim calcmode="lin" valueType="num">
                                      <p:cBhvr>
                                        <p:cTn id="2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100000">
                <p:cTn id="27" fill="hold" display="0">
                  <p:stCondLst>
                    <p:cond delay="indefinite"/>
                  </p:stCondLst>
                </p:cTn>
                <p:tgtEl>
                  <p:spTgt spid="1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a:spLocks noGrp="1"/>
          </p:cNvSpPr>
          <p:nvPr>
            <p:ph type="title"/>
          </p:nvPr>
        </p:nvSpPr>
        <p:spPr>
          <a:xfrm>
            <a:off x="750693" y="0"/>
            <a:ext cx="10515600" cy="1325563"/>
          </a:xfrm>
        </p:spPr>
        <p:txBody>
          <a:bodyPr/>
          <a:lstStyle/>
          <a:p>
            <a:pPr algn="ctr"/>
            <a:r>
              <a:rPr lang="zh-CN" altLang="en-US" b="1" dirty="0" smtClean="0">
                <a:latin typeface="宋体" panose="02010600030101010101" pitchFamily="2" charset="-122"/>
                <a:ea typeface="宋体" panose="02010600030101010101" pitchFamily="2" charset="-122"/>
              </a:rPr>
              <a:t>实验</a:t>
            </a:r>
            <a:r>
              <a:rPr lang="zh-CN" altLang="en-US" b="1" dirty="0">
                <a:latin typeface="宋体" panose="02010600030101010101" pitchFamily="2" charset="-122"/>
                <a:ea typeface="宋体" panose="02010600030101010101" pitchFamily="2" charset="-122"/>
              </a:rPr>
              <a:t>设计</a:t>
            </a:r>
          </a:p>
        </p:txBody>
      </p:sp>
      <p:sp>
        <p:nvSpPr>
          <p:cNvPr id="7" name="内容占位符 2"/>
          <p:cNvSpPr txBox="1">
            <a:spLocks/>
          </p:cNvSpPr>
          <p:nvPr/>
        </p:nvSpPr>
        <p:spPr>
          <a:xfrm>
            <a:off x="970721" y="1206009"/>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latin typeface="宋体" panose="02010600030101010101" pitchFamily="2" charset="-122"/>
                <a:ea typeface="宋体" panose="02010600030101010101" pitchFamily="2" charset="-122"/>
              </a:rPr>
              <a:t>实验三</a:t>
            </a:r>
            <a:r>
              <a:rPr lang="en-US" altLang="zh-CN" dirty="0">
                <a:latin typeface="宋体" panose="02010600030101010101" pitchFamily="2" charset="-122"/>
                <a:ea typeface="宋体" panose="02010600030101010101" pitchFamily="2" charset="-122"/>
              </a:rPr>
              <a:t>: 3D</a:t>
            </a:r>
            <a:r>
              <a:rPr lang="zh-CN" altLang="en-US" dirty="0">
                <a:latin typeface="宋体" panose="02010600030101010101" pitchFamily="2" charset="-122"/>
                <a:ea typeface="宋体" panose="02010600030101010101" pitchFamily="2" charset="-122"/>
              </a:rPr>
              <a:t>虚拟环境下碰撞声音位置被</a:t>
            </a:r>
            <a:r>
              <a:rPr lang="zh-CN" altLang="en-US" dirty="0" smtClean="0">
                <a:latin typeface="宋体" panose="02010600030101010101" pitchFamily="2" charset="-122"/>
                <a:ea typeface="宋体" panose="02010600030101010101" pitchFamily="2" charset="-122"/>
              </a:rPr>
              <a:t>改变</a:t>
            </a:r>
          </a:p>
          <a:p>
            <a:pPr marL="0" indent="0">
              <a:buNone/>
            </a:pPr>
            <a:endParaRPr lang="en-US" altLang="zh-CN" dirty="0">
              <a:latin typeface="宋体" panose="02010600030101010101" pitchFamily="2" charset="-122"/>
              <a:ea typeface="宋体" panose="02010600030101010101" pitchFamily="2"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4295" y="1986511"/>
            <a:ext cx="7328452" cy="4540349"/>
          </a:xfrm>
          <a:prstGeom prst="rect">
            <a:avLst/>
          </a:prstGeom>
        </p:spPr>
      </p:pic>
      <p:pic>
        <p:nvPicPr>
          <p:cNvPr id="14" name="图片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47241" y="4236569"/>
            <a:ext cx="2962656" cy="2456688"/>
          </a:xfrm>
          <a:prstGeom prst="rect">
            <a:avLst/>
          </a:prstGeom>
        </p:spPr>
      </p:pic>
      <p:pic>
        <p:nvPicPr>
          <p:cNvPr id="15" name="图片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8310" y="4238593"/>
            <a:ext cx="2962656" cy="2456688"/>
          </a:xfrm>
          <a:prstGeom prst="rect">
            <a:avLst/>
          </a:prstGeom>
        </p:spPr>
      </p:pic>
      <p:pic>
        <p:nvPicPr>
          <p:cNvPr id="16" name="图片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10966" y="4268316"/>
            <a:ext cx="2962656" cy="2456688"/>
          </a:xfrm>
          <a:prstGeom prst="rect">
            <a:avLst/>
          </a:prstGeom>
        </p:spPr>
      </p:pic>
      <p:pic>
        <p:nvPicPr>
          <p:cNvPr id="17" name="图片 1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60432" y="1867323"/>
            <a:ext cx="2962656" cy="2456688"/>
          </a:xfrm>
          <a:prstGeom prst="rect">
            <a:avLst/>
          </a:prstGeom>
        </p:spPr>
      </p:pic>
      <p:pic>
        <p:nvPicPr>
          <p:cNvPr id="18" name="图片 1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2035" y="1799997"/>
            <a:ext cx="2962656" cy="2456688"/>
          </a:xfrm>
          <a:prstGeom prst="rect">
            <a:avLst/>
          </a:prstGeom>
        </p:spPr>
      </p:pic>
      <p:pic>
        <p:nvPicPr>
          <p:cNvPr id="19" name="图片 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48310" y="1790391"/>
            <a:ext cx="2962656" cy="2456688"/>
          </a:xfrm>
          <a:prstGeom prst="rect">
            <a:avLst/>
          </a:prstGeom>
        </p:spPr>
      </p:pic>
      <p:pic>
        <p:nvPicPr>
          <p:cNvPr id="20" name="图片 1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10966" y="1820114"/>
            <a:ext cx="2962656" cy="2456688"/>
          </a:xfrm>
          <a:prstGeom prst="rect">
            <a:avLst/>
          </a:prstGeom>
        </p:spPr>
      </p:pic>
      <p:pic>
        <p:nvPicPr>
          <p:cNvPr id="21" name="图片 2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5654" y="4248199"/>
            <a:ext cx="2962656" cy="2456688"/>
          </a:xfrm>
          <a:prstGeom prst="rect">
            <a:avLst/>
          </a:prstGeom>
        </p:spPr>
      </p:pic>
    </p:spTree>
    <p:extLst>
      <p:ext uri="{BB962C8B-B14F-4D97-AF65-F5344CB8AC3E}">
        <p14:creationId xmlns:p14="http://schemas.microsoft.com/office/powerpoint/2010/main" val="1585290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2"/>
                                        </p:tgtEl>
                                      </p:cBhvr>
                                    </p:animEffect>
                                    <p:anim calcmode="lin" valueType="num">
                                      <p:cBhvr>
                                        <p:cTn id="7" dur="1000"/>
                                        <p:tgtEl>
                                          <p:spTgt spid="2"/>
                                        </p:tgtEl>
                                        <p:attrNameLst>
                                          <p:attrName>ppt_x</p:attrName>
                                        </p:attrNameLst>
                                      </p:cBhvr>
                                      <p:tavLst>
                                        <p:tav tm="0">
                                          <p:val>
                                            <p:strVal val="ppt_x"/>
                                          </p:val>
                                        </p:tav>
                                        <p:tav tm="100000">
                                          <p:val>
                                            <p:strVal val="ppt_x"/>
                                          </p:val>
                                        </p:tav>
                                      </p:tavLst>
                                    </p:anim>
                                    <p:anim calcmode="lin" valueType="num">
                                      <p:cBhvr>
                                        <p:cTn id="8" dur="1000"/>
                                        <p:tgtEl>
                                          <p:spTgt spid="2"/>
                                        </p:tgtEl>
                                        <p:attrNameLst>
                                          <p:attrName>ppt_y</p:attrName>
                                        </p:attrNameLst>
                                      </p:cBhvr>
                                      <p:tavLst>
                                        <p:tav tm="0">
                                          <p:val>
                                            <p:strVal val="ppt_y"/>
                                          </p:val>
                                        </p:tav>
                                        <p:tav tm="100000">
                                          <p:val>
                                            <p:strVal val="ppt_y+.1"/>
                                          </p:val>
                                        </p:tav>
                                      </p:tavLst>
                                    </p:anim>
                                    <p:set>
                                      <p:cBhvr>
                                        <p:cTn id="9" dur="1" fill="hold">
                                          <p:stCondLst>
                                            <p:cond delay="999"/>
                                          </p:stCondLst>
                                        </p:cTn>
                                        <p:tgtEl>
                                          <p:spTgt spid="2"/>
                                        </p:tgtEl>
                                        <p:attrNameLst>
                                          <p:attrName>style.visibility</p:attrName>
                                        </p:attrNameLst>
                                      </p:cBhvr>
                                      <p:to>
                                        <p:strVal val="hidden"/>
                                      </p:to>
                                    </p:set>
                                  </p:childTnLst>
                                </p:cTn>
                              </p:par>
                              <p:par>
                                <p:cTn id="10" presetID="42" presetClass="entr" presetSubtype="0" fill="hold"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1000"/>
                                        <p:tgtEl>
                                          <p:spTgt spid="17"/>
                                        </p:tgtEl>
                                      </p:cBhvr>
                                    </p:animEffect>
                                    <p:anim calcmode="lin" valueType="num">
                                      <p:cBhvr>
                                        <p:cTn id="28" dur="1000" fill="hold"/>
                                        <p:tgtEl>
                                          <p:spTgt spid="17"/>
                                        </p:tgtEl>
                                        <p:attrNameLst>
                                          <p:attrName>ppt_x</p:attrName>
                                        </p:attrNameLst>
                                      </p:cBhvr>
                                      <p:tavLst>
                                        <p:tav tm="0">
                                          <p:val>
                                            <p:strVal val="#ppt_x"/>
                                          </p:val>
                                        </p:tav>
                                        <p:tav tm="100000">
                                          <p:val>
                                            <p:strVal val="#ppt_x"/>
                                          </p:val>
                                        </p:tav>
                                      </p:tavLst>
                                    </p:anim>
                                    <p:anim calcmode="lin" valueType="num">
                                      <p:cBhvr>
                                        <p:cTn id="29" dur="1000" fill="hold"/>
                                        <p:tgtEl>
                                          <p:spTgt spid="1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1000"/>
                                        <p:tgtEl>
                                          <p:spTgt spid="18"/>
                                        </p:tgtEl>
                                      </p:cBhvr>
                                    </p:animEffect>
                                    <p:anim calcmode="lin" valueType="num">
                                      <p:cBhvr>
                                        <p:cTn id="33" dur="1000" fill="hold"/>
                                        <p:tgtEl>
                                          <p:spTgt spid="18"/>
                                        </p:tgtEl>
                                        <p:attrNameLst>
                                          <p:attrName>ppt_x</p:attrName>
                                        </p:attrNameLst>
                                      </p:cBhvr>
                                      <p:tavLst>
                                        <p:tav tm="0">
                                          <p:val>
                                            <p:strVal val="#ppt_x"/>
                                          </p:val>
                                        </p:tav>
                                        <p:tav tm="100000">
                                          <p:val>
                                            <p:strVal val="#ppt_x"/>
                                          </p:val>
                                        </p:tav>
                                      </p:tavLst>
                                    </p:anim>
                                    <p:anim calcmode="lin" valueType="num">
                                      <p:cBhvr>
                                        <p:cTn id="34" dur="1000" fill="hold"/>
                                        <p:tgtEl>
                                          <p:spTgt spid="1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1000"/>
                                        <p:tgtEl>
                                          <p:spTgt spid="19"/>
                                        </p:tgtEl>
                                      </p:cBhvr>
                                    </p:animEffect>
                                    <p:anim calcmode="lin" valueType="num">
                                      <p:cBhvr>
                                        <p:cTn id="38" dur="1000" fill="hold"/>
                                        <p:tgtEl>
                                          <p:spTgt spid="19"/>
                                        </p:tgtEl>
                                        <p:attrNameLst>
                                          <p:attrName>ppt_x</p:attrName>
                                        </p:attrNameLst>
                                      </p:cBhvr>
                                      <p:tavLst>
                                        <p:tav tm="0">
                                          <p:val>
                                            <p:strVal val="#ppt_x"/>
                                          </p:val>
                                        </p:tav>
                                        <p:tav tm="100000">
                                          <p:val>
                                            <p:strVal val="#ppt_x"/>
                                          </p:val>
                                        </p:tav>
                                      </p:tavLst>
                                    </p:anim>
                                    <p:anim calcmode="lin" valueType="num">
                                      <p:cBhvr>
                                        <p:cTn id="39" dur="1000" fill="hold"/>
                                        <p:tgtEl>
                                          <p:spTgt spid="1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1000"/>
                                        <p:tgtEl>
                                          <p:spTgt spid="20"/>
                                        </p:tgtEl>
                                      </p:cBhvr>
                                    </p:animEffect>
                                    <p:anim calcmode="lin" valueType="num">
                                      <p:cBhvr>
                                        <p:cTn id="43" dur="1000" fill="hold"/>
                                        <p:tgtEl>
                                          <p:spTgt spid="20"/>
                                        </p:tgtEl>
                                        <p:attrNameLst>
                                          <p:attrName>ppt_x</p:attrName>
                                        </p:attrNameLst>
                                      </p:cBhvr>
                                      <p:tavLst>
                                        <p:tav tm="0">
                                          <p:val>
                                            <p:strVal val="#ppt_x"/>
                                          </p:val>
                                        </p:tav>
                                        <p:tav tm="100000">
                                          <p:val>
                                            <p:strVal val="#ppt_x"/>
                                          </p:val>
                                        </p:tav>
                                      </p:tavLst>
                                    </p:anim>
                                    <p:anim calcmode="lin" valueType="num">
                                      <p:cBhvr>
                                        <p:cTn id="44" dur="1000" fill="hold"/>
                                        <p:tgtEl>
                                          <p:spTgt spid="2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1000"/>
                                        <p:tgtEl>
                                          <p:spTgt spid="21"/>
                                        </p:tgtEl>
                                      </p:cBhvr>
                                    </p:animEffect>
                                    <p:anim calcmode="lin" valueType="num">
                                      <p:cBhvr>
                                        <p:cTn id="48" dur="1000" fill="hold"/>
                                        <p:tgtEl>
                                          <p:spTgt spid="21"/>
                                        </p:tgtEl>
                                        <p:attrNameLst>
                                          <p:attrName>ppt_x</p:attrName>
                                        </p:attrNameLst>
                                      </p:cBhvr>
                                      <p:tavLst>
                                        <p:tav tm="0">
                                          <p:val>
                                            <p:strVal val="#ppt_x"/>
                                          </p:val>
                                        </p:tav>
                                        <p:tav tm="100000">
                                          <p:val>
                                            <p:strVal val="#ppt_x"/>
                                          </p:val>
                                        </p:tav>
                                      </p:tavLst>
                                    </p:anim>
                                    <p:anim calcmode="lin" valueType="num">
                                      <p:cBhvr>
                                        <p:cTn id="4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a:spLocks noGrp="1"/>
          </p:cNvSpPr>
          <p:nvPr>
            <p:ph type="title"/>
          </p:nvPr>
        </p:nvSpPr>
        <p:spPr>
          <a:xfrm>
            <a:off x="750693" y="0"/>
            <a:ext cx="10515600" cy="1325563"/>
          </a:xfrm>
        </p:spPr>
        <p:txBody>
          <a:bodyPr/>
          <a:lstStyle/>
          <a:p>
            <a:pPr algn="ctr"/>
            <a:r>
              <a:rPr lang="zh-CN" altLang="en-US" b="1" dirty="0" smtClean="0">
                <a:latin typeface="宋体" panose="02010600030101010101" pitchFamily="2" charset="-122"/>
                <a:ea typeface="宋体" panose="02010600030101010101" pitchFamily="2" charset="-122"/>
              </a:rPr>
              <a:t>实验</a:t>
            </a:r>
            <a:r>
              <a:rPr lang="zh-CN" altLang="en-US" b="1" dirty="0">
                <a:latin typeface="宋体" panose="02010600030101010101" pitchFamily="2" charset="-122"/>
                <a:ea typeface="宋体" panose="02010600030101010101" pitchFamily="2" charset="-122"/>
              </a:rPr>
              <a:t>设计</a:t>
            </a:r>
          </a:p>
        </p:txBody>
      </p:sp>
      <p:sp>
        <p:nvSpPr>
          <p:cNvPr id="5" name="内容占位符 2"/>
          <p:cNvSpPr txBox="1">
            <a:spLocks/>
          </p:cNvSpPr>
          <p:nvPr/>
        </p:nvSpPr>
        <p:spPr>
          <a:xfrm>
            <a:off x="970721" y="1325563"/>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latin typeface="宋体" panose="02010600030101010101" pitchFamily="2" charset="-122"/>
                <a:ea typeface="宋体" panose="02010600030101010101" pitchFamily="2" charset="-122"/>
              </a:rPr>
              <a:t>实验三</a:t>
            </a:r>
            <a:r>
              <a:rPr lang="en-US" altLang="zh-CN" dirty="0">
                <a:latin typeface="宋体" panose="02010600030101010101" pitchFamily="2" charset="-122"/>
                <a:ea typeface="宋体" panose="02010600030101010101" pitchFamily="2" charset="-122"/>
              </a:rPr>
              <a:t>: 3D</a:t>
            </a:r>
            <a:r>
              <a:rPr lang="zh-CN" altLang="en-US" dirty="0">
                <a:latin typeface="宋体" panose="02010600030101010101" pitchFamily="2" charset="-122"/>
                <a:ea typeface="宋体" panose="02010600030101010101" pitchFamily="2" charset="-122"/>
              </a:rPr>
              <a:t>虚拟环境下碰撞声音位置被改变</a:t>
            </a:r>
          </a:p>
          <a:p>
            <a:endParaRPr lang="en-US" altLang="zh-CN" dirty="0">
              <a:latin typeface="宋体" panose="02010600030101010101" pitchFamily="2" charset="-122"/>
              <a:ea typeface="宋体" panose="02010600030101010101" pitchFamily="2" charset="-122"/>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16697" y="2040465"/>
            <a:ext cx="6351394" cy="4237649"/>
          </a:xfrm>
          <a:prstGeom prst="rect">
            <a:avLst/>
          </a:prstGeom>
        </p:spPr>
      </p:pic>
    </p:spTree>
    <p:extLst>
      <p:ext uri="{BB962C8B-B14F-4D97-AF65-F5344CB8AC3E}">
        <p14:creationId xmlns:p14="http://schemas.microsoft.com/office/powerpoint/2010/main" val="38161281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325563"/>
          </a:xfrm>
        </p:spPr>
        <p:txBody>
          <a:bodyPr>
            <a:normAutofit/>
          </a:bodyPr>
          <a:lstStyle/>
          <a:p>
            <a:pPr algn="ctr"/>
            <a:r>
              <a:rPr lang="zh-CN" altLang="en-US" sz="4000" b="1" dirty="0" smtClean="0">
                <a:latin typeface="宋体" panose="02010600030101010101" pitchFamily="2" charset="-122"/>
                <a:ea typeface="宋体" panose="02010600030101010101" pitchFamily="2" charset="-122"/>
              </a:rPr>
              <a:t>下一步工作</a:t>
            </a:r>
            <a:endParaRPr lang="zh-CN" altLang="en-US" sz="4000" b="1"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838200" y="1378092"/>
            <a:ext cx="10515600" cy="4351338"/>
          </a:xfrm>
        </p:spPr>
        <p:txBody>
          <a:bodyPr/>
          <a:lstStyle/>
          <a:p>
            <a:r>
              <a:rPr lang="zh-CN" altLang="en-US" dirty="0" smtClean="0"/>
              <a:t>大型场景多个物体声音模拟加速方案实现 </a:t>
            </a:r>
            <a:r>
              <a:rPr lang="en-US" altLang="zh-CN" dirty="0" smtClean="0"/>
              <a:t>(</a:t>
            </a:r>
            <a:r>
              <a:rPr lang="zh-CN" altLang="en-US" dirty="0" smtClean="0"/>
              <a:t>利用实验三结论</a:t>
            </a:r>
            <a:r>
              <a:rPr lang="en-US" altLang="zh-CN" dirty="0" smtClean="0"/>
              <a:t>)</a:t>
            </a:r>
          </a:p>
          <a:p>
            <a:endParaRPr lang="en-US" altLang="zh-CN" dirty="0" smtClean="0"/>
          </a:p>
          <a:p>
            <a:r>
              <a:rPr lang="zh-CN" altLang="en-US" dirty="0" smtClean="0"/>
              <a:t>实验设计延申</a:t>
            </a:r>
            <a:endParaRPr lang="en-US" altLang="zh-CN" dirty="0" smtClean="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301098"/>
            <a:ext cx="4302613" cy="2950645"/>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11529" y="3301098"/>
            <a:ext cx="3062330" cy="2950645"/>
          </a:xfrm>
          <a:prstGeom prst="rect">
            <a:avLst/>
          </a:prstGeom>
        </p:spPr>
      </p:pic>
      <p:pic>
        <p:nvPicPr>
          <p:cNvPr id="6" name="图片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073859" y="3301098"/>
            <a:ext cx="2953960" cy="2950645"/>
          </a:xfrm>
          <a:prstGeom prst="rect">
            <a:avLst/>
          </a:prstGeom>
        </p:spPr>
      </p:pic>
      <p:sp>
        <p:nvSpPr>
          <p:cNvPr id="7" name="文本框 6"/>
          <p:cNvSpPr txBox="1"/>
          <p:nvPr/>
        </p:nvSpPr>
        <p:spPr>
          <a:xfrm>
            <a:off x="1856508" y="6354618"/>
            <a:ext cx="1800493" cy="369332"/>
          </a:xfrm>
          <a:prstGeom prst="rect">
            <a:avLst/>
          </a:prstGeom>
          <a:noFill/>
        </p:spPr>
        <p:txBody>
          <a:bodyPr wrap="none" rtlCol="0">
            <a:spAutoFit/>
          </a:bodyPr>
          <a:lstStyle/>
          <a:p>
            <a:r>
              <a:rPr lang="zh-CN" altLang="en-US" dirty="0" smtClean="0">
                <a:latin typeface="宋体" panose="02010600030101010101" pitchFamily="2" charset="-122"/>
                <a:ea typeface="宋体" panose="02010600030101010101" pitchFamily="2" charset="-122"/>
              </a:rPr>
              <a:t>不同形状间碰撞</a:t>
            </a:r>
            <a:endParaRPr lang="zh-CN" altLang="en-US" dirty="0">
              <a:latin typeface="宋体" panose="02010600030101010101" pitchFamily="2" charset="-122"/>
              <a:ea typeface="宋体" panose="02010600030101010101" pitchFamily="2" charset="-122"/>
            </a:endParaRPr>
          </a:p>
        </p:txBody>
      </p:sp>
      <p:sp>
        <p:nvSpPr>
          <p:cNvPr id="8" name="文本框 7"/>
          <p:cNvSpPr txBox="1"/>
          <p:nvPr/>
        </p:nvSpPr>
        <p:spPr>
          <a:xfrm>
            <a:off x="7542694" y="6354618"/>
            <a:ext cx="2954655" cy="369332"/>
          </a:xfrm>
          <a:prstGeom prst="rect">
            <a:avLst/>
          </a:prstGeom>
          <a:noFill/>
        </p:spPr>
        <p:txBody>
          <a:bodyPr wrap="none" rtlCol="0">
            <a:spAutoFit/>
          </a:bodyPr>
          <a:lstStyle/>
          <a:p>
            <a:r>
              <a:rPr lang="zh-CN" altLang="en-US" dirty="0" smtClean="0">
                <a:latin typeface="宋体" panose="02010600030101010101" pitchFamily="2" charset="-122"/>
                <a:ea typeface="宋体" panose="02010600030101010101" pitchFamily="2" charset="-122"/>
              </a:rPr>
              <a:t>用户自由决定小球运动速度</a:t>
            </a:r>
            <a:endParaRPr lang="zh-CN" altLang="en-US"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467167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70276" y="2705726"/>
            <a:ext cx="5451475" cy="1446550"/>
          </a:xfrm>
          <a:prstGeom prst="rect">
            <a:avLst/>
          </a:prstGeom>
          <a:noFill/>
        </p:spPr>
        <p:txBody>
          <a:bodyPr wrap="square" rtlCol="0">
            <a:spAutoFit/>
          </a:bodyPr>
          <a:lstStyle/>
          <a:p>
            <a:pPr algn="ctr"/>
            <a:r>
              <a:rPr lang="zh-CN" altLang="en-US" sz="7200" b="1" spc="300" dirty="0">
                <a:solidFill>
                  <a:schemeClr val="bg1"/>
                </a:solidFill>
                <a:latin typeface="微软雅黑" panose="020B0503020204020204" pitchFamily="34" charset="-122"/>
                <a:ea typeface="微软雅黑" panose="020B0503020204020204" pitchFamily="34" charset="-122"/>
              </a:rPr>
              <a:t>我们毕业啦</a:t>
            </a:r>
            <a:endParaRPr lang="en-US" altLang="zh-CN" sz="7200" b="1" spc="300" dirty="0">
              <a:solidFill>
                <a:schemeClr val="bg1"/>
              </a:solidFill>
              <a:latin typeface="微软雅黑" panose="020B0503020204020204" pitchFamily="34" charset="-122"/>
              <a:ea typeface="微软雅黑" panose="020B0503020204020204" pitchFamily="34" charset="-122"/>
            </a:endParaRPr>
          </a:p>
          <a:p>
            <a:pPr algn="ctr"/>
            <a:r>
              <a:rPr lang="zh-CN" altLang="en-US" sz="1600" b="1" spc="300" dirty="0">
                <a:solidFill>
                  <a:schemeClr val="bg1"/>
                </a:solidFill>
                <a:latin typeface="微软雅黑" panose="020B0503020204020204" pitchFamily="34" charset="-122"/>
                <a:ea typeface="微软雅黑" panose="020B0503020204020204" pitchFamily="34" charset="-122"/>
              </a:rPr>
              <a:t>其实是答辩的标题地方</a:t>
            </a:r>
            <a:endParaRPr lang="en-US" altLang="zh-CN" sz="1600" b="1" spc="300" dirty="0">
              <a:solidFill>
                <a:schemeClr val="bg1"/>
              </a:solidFill>
              <a:latin typeface="微软雅黑" panose="020B0503020204020204" pitchFamily="34" charset="-122"/>
              <a:ea typeface="微软雅黑" panose="020B0503020204020204" pitchFamily="34" charset="-122"/>
            </a:endParaRPr>
          </a:p>
        </p:txBody>
      </p:sp>
      <p:sp>
        <p:nvSpPr>
          <p:cNvPr id="5" name="标题 1"/>
          <p:cNvSpPr>
            <a:spLocks noGrp="1"/>
          </p:cNvSpPr>
          <p:nvPr>
            <p:ph type="title"/>
          </p:nvPr>
        </p:nvSpPr>
        <p:spPr>
          <a:xfrm>
            <a:off x="838200" y="0"/>
            <a:ext cx="10515600" cy="1325563"/>
          </a:xfrm>
        </p:spPr>
        <p:txBody>
          <a:bodyPr>
            <a:normAutofit/>
          </a:bodyPr>
          <a:lstStyle/>
          <a:p>
            <a:pPr algn="ctr"/>
            <a:r>
              <a:rPr lang="en-US" altLang="zh-CN" sz="4000" b="1" dirty="0" smtClean="0">
                <a:latin typeface="宋体" panose="02010600030101010101" pitchFamily="2" charset="-122"/>
                <a:ea typeface="宋体" panose="02010600030101010101" pitchFamily="2" charset="-122"/>
              </a:rPr>
              <a:t> </a:t>
            </a:r>
            <a:r>
              <a:rPr lang="zh-CN" altLang="en-US" sz="4000" b="1" dirty="0" smtClean="0">
                <a:latin typeface="宋体" panose="02010600030101010101" pitchFamily="2" charset="-122"/>
                <a:ea typeface="宋体" panose="02010600030101010101" pitchFamily="2" charset="-122"/>
              </a:rPr>
              <a:t>整体框架</a:t>
            </a:r>
            <a:endParaRPr lang="zh-CN" altLang="en-US" sz="4000" b="1" dirty="0">
              <a:latin typeface="宋体" panose="02010600030101010101" pitchFamily="2" charset="-122"/>
              <a:ea typeface="宋体" panose="02010600030101010101" pitchFamily="2" charset="-122"/>
            </a:endParaRPr>
          </a:p>
        </p:txBody>
      </p:sp>
      <p:sp>
        <p:nvSpPr>
          <p:cNvPr id="2" name="文本框 1"/>
          <p:cNvSpPr txBox="1"/>
          <p:nvPr/>
        </p:nvSpPr>
        <p:spPr>
          <a:xfrm>
            <a:off x="172278" y="1232450"/>
            <a:ext cx="11516139" cy="5262979"/>
          </a:xfrm>
          <a:prstGeom prst="rect">
            <a:avLst/>
          </a:prstGeom>
          <a:noFill/>
        </p:spPr>
        <p:txBody>
          <a:bodyPr wrap="square" rtlCol="0">
            <a:spAutoFit/>
          </a:bodyPr>
          <a:lstStyle/>
          <a:p>
            <a:pPr marL="514350" indent="-514350">
              <a:buAutoNum type="ea1ChsPeriod"/>
            </a:pPr>
            <a:r>
              <a:rPr lang="zh-CN" altLang="en-US" sz="2800" dirty="0" smtClean="0">
                <a:latin typeface="宋体" panose="02010600030101010101" pitchFamily="2" charset="-122"/>
                <a:ea typeface="宋体" panose="02010600030101010101" pitchFamily="2" charset="-122"/>
              </a:rPr>
              <a:t>声音实时模拟</a:t>
            </a:r>
            <a:endParaRPr lang="en-US" altLang="zh-CN" sz="2800" dirty="0" smtClean="0">
              <a:latin typeface="宋体" panose="02010600030101010101" pitchFamily="2" charset="-122"/>
              <a:ea typeface="宋体" panose="02010600030101010101" pitchFamily="2" charset="-122"/>
            </a:endParaRPr>
          </a:p>
          <a:p>
            <a:r>
              <a:rPr lang="en-US" altLang="zh-CN" sz="2800" dirty="0">
                <a:latin typeface="宋体" panose="02010600030101010101" pitchFamily="2" charset="-122"/>
                <a:ea typeface="宋体" panose="02010600030101010101" pitchFamily="2" charset="-122"/>
              </a:rPr>
              <a:t> </a:t>
            </a:r>
            <a:r>
              <a:rPr lang="en-US" altLang="zh-CN" sz="2800" dirty="0" smtClean="0">
                <a:latin typeface="宋体" panose="02010600030101010101" pitchFamily="2" charset="-122"/>
                <a:ea typeface="宋体" panose="02010600030101010101" pitchFamily="2" charset="-122"/>
              </a:rPr>
              <a:t>  - </a:t>
            </a:r>
            <a:r>
              <a:rPr lang="zh-CN" altLang="en-US" sz="2800" dirty="0" smtClean="0">
                <a:latin typeface="宋体" panose="02010600030101010101" pitchFamily="2" charset="-122"/>
                <a:ea typeface="宋体" panose="02010600030101010101" pitchFamily="2" charset="-122"/>
              </a:rPr>
              <a:t>正弦波叠加近似波动方程构成声音</a:t>
            </a:r>
            <a:endParaRPr lang="en-US" altLang="zh-CN" sz="2800" dirty="0" smtClean="0">
              <a:latin typeface="宋体" panose="02010600030101010101" pitchFamily="2" charset="-122"/>
              <a:ea typeface="宋体" panose="02010600030101010101" pitchFamily="2" charset="-122"/>
            </a:endParaRPr>
          </a:p>
          <a:p>
            <a:r>
              <a:rPr lang="en-US" altLang="zh-CN" sz="2800" dirty="0">
                <a:latin typeface="宋体" panose="02010600030101010101" pitchFamily="2" charset="-122"/>
                <a:ea typeface="宋体" panose="02010600030101010101" pitchFamily="2" charset="-122"/>
              </a:rPr>
              <a:t> </a:t>
            </a:r>
            <a:r>
              <a:rPr lang="en-US" altLang="zh-CN" sz="2800" dirty="0" smtClean="0">
                <a:latin typeface="宋体" panose="02010600030101010101" pitchFamily="2" charset="-122"/>
                <a:ea typeface="宋体" panose="02010600030101010101" pitchFamily="2" charset="-122"/>
              </a:rPr>
              <a:t>  - </a:t>
            </a:r>
            <a:r>
              <a:rPr lang="zh-CN" altLang="en-US" sz="2800" dirty="0" smtClean="0">
                <a:latin typeface="宋体" panose="02010600030101010101" pitchFamily="2" charset="-122"/>
                <a:ea typeface="宋体" panose="02010600030101010101" pitchFamily="2" charset="-122"/>
              </a:rPr>
              <a:t>弹簧质点阻尼系统振动产生正弦波</a:t>
            </a:r>
            <a:endParaRPr lang="en-US" altLang="zh-CN" sz="2800" dirty="0" smtClean="0">
              <a:latin typeface="宋体" panose="02010600030101010101" pitchFamily="2" charset="-122"/>
              <a:ea typeface="宋体" panose="02010600030101010101" pitchFamily="2" charset="-122"/>
            </a:endParaRPr>
          </a:p>
          <a:p>
            <a:r>
              <a:rPr lang="en-US" altLang="zh-CN" sz="2800" dirty="0">
                <a:latin typeface="宋体" panose="02010600030101010101" pitchFamily="2" charset="-122"/>
                <a:ea typeface="宋体" panose="02010600030101010101" pitchFamily="2" charset="-122"/>
              </a:rPr>
              <a:t> </a:t>
            </a:r>
            <a:r>
              <a:rPr lang="en-US" altLang="zh-CN" sz="2800" dirty="0" smtClean="0">
                <a:latin typeface="宋体" panose="02010600030101010101" pitchFamily="2" charset="-122"/>
                <a:ea typeface="宋体" panose="02010600030101010101" pitchFamily="2" charset="-122"/>
              </a:rPr>
              <a:t>  - </a:t>
            </a:r>
            <a:r>
              <a:rPr lang="zh-CN" altLang="en-US" sz="2800" dirty="0" smtClean="0">
                <a:latin typeface="宋体" panose="02010600030101010101" pitchFamily="2" charset="-122"/>
                <a:ea typeface="宋体" panose="02010600030101010101" pitchFamily="2" charset="-122"/>
              </a:rPr>
              <a:t>有限元分析</a:t>
            </a:r>
            <a:r>
              <a:rPr lang="en-US" altLang="zh-CN" sz="2800" dirty="0" smtClean="0">
                <a:latin typeface="宋体" panose="02010600030101010101" pitchFamily="2" charset="-122"/>
                <a:ea typeface="宋体" panose="02010600030101010101" pitchFamily="2" charset="-122"/>
              </a:rPr>
              <a:t>(</a:t>
            </a:r>
            <a:r>
              <a:rPr lang="zh-CN" altLang="en-US" sz="2800" dirty="0" smtClean="0">
                <a:latin typeface="宋体" panose="02010600030101010101" pitchFamily="2" charset="-122"/>
                <a:ea typeface="宋体" panose="02010600030101010101" pitchFamily="2" charset="-122"/>
              </a:rPr>
              <a:t>物体网格信息 </a:t>
            </a:r>
            <a:r>
              <a:rPr lang="en-US" altLang="zh-CN" sz="2800" dirty="0" smtClean="0">
                <a:latin typeface="宋体" panose="02010600030101010101" pitchFamily="2" charset="-122"/>
                <a:ea typeface="宋体" panose="02010600030101010101" pitchFamily="2" charset="-122"/>
              </a:rPr>
              <a:t>-&gt; </a:t>
            </a:r>
            <a:r>
              <a:rPr lang="zh-CN" altLang="en-US" sz="2800" dirty="0" smtClean="0">
                <a:latin typeface="宋体" panose="02010600030101010101" pitchFamily="2" charset="-122"/>
                <a:ea typeface="宋体" panose="02010600030101010101" pitchFamily="2" charset="-122"/>
              </a:rPr>
              <a:t>弹簧质点系统</a:t>
            </a:r>
            <a:r>
              <a:rPr lang="en-US" altLang="zh-CN" sz="2800" dirty="0" smtClean="0">
                <a:latin typeface="宋体" panose="02010600030101010101" pitchFamily="2" charset="-122"/>
                <a:ea typeface="宋体" panose="02010600030101010101" pitchFamily="2" charset="-122"/>
              </a:rPr>
              <a:t>)</a:t>
            </a:r>
          </a:p>
          <a:p>
            <a:r>
              <a:rPr lang="en-US" altLang="zh-CN" sz="2800" dirty="0">
                <a:latin typeface="宋体" panose="02010600030101010101" pitchFamily="2" charset="-122"/>
                <a:ea typeface="宋体" panose="02010600030101010101" pitchFamily="2" charset="-122"/>
              </a:rPr>
              <a:t> </a:t>
            </a:r>
            <a:r>
              <a:rPr lang="en-US" altLang="zh-CN" sz="2800" dirty="0" smtClean="0">
                <a:latin typeface="宋体" panose="02010600030101010101" pitchFamily="2" charset="-122"/>
                <a:ea typeface="宋体" panose="02010600030101010101" pitchFamily="2" charset="-122"/>
              </a:rPr>
              <a:t>  - </a:t>
            </a:r>
            <a:r>
              <a:rPr lang="zh-CN" altLang="en-US" sz="2800" dirty="0" smtClean="0">
                <a:latin typeface="宋体" panose="02010600030101010101" pitchFamily="2" charset="-122"/>
                <a:ea typeface="宋体" panose="02010600030101010101" pitchFamily="2" charset="-122"/>
              </a:rPr>
              <a:t>实时声音模拟加速方案</a:t>
            </a:r>
            <a:endParaRPr lang="en-US" altLang="zh-CN" sz="2800" dirty="0" smtClean="0">
              <a:latin typeface="宋体" panose="02010600030101010101" pitchFamily="2" charset="-122"/>
              <a:ea typeface="宋体" panose="02010600030101010101" pitchFamily="2" charset="-122"/>
            </a:endParaRPr>
          </a:p>
          <a:p>
            <a:r>
              <a:rPr lang="en-US" altLang="zh-CN" sz="2800" dirty="0">
                <a:latin typeface="宋体" panose="02010600030101010101" pitchFamily="2" charset="-122"/>
                <a:ea typeface="宋体" panose="02010600030101010101" pitchFamily="2" charset="-122"/>
              </a:rPr>
              <a:t> </a:t>
            </a:r>
            <a:r>
              <a:rPr lang="en-US" altLang="zh-CN" sz="2800" dirty="0" smtClean="0">
                <a:latin typeface="宋体" panose="02010600030101010101" pitchFamily="2" charset="-122"/>
                <a:ea typeface="宋体" panose="02010600030101010101" pitchFamily="2" charset="-122"/>
              </a:rPr>
              <a:t>  - </a:t>
            </a:r>
            <a:r>
              <a:rPr lang="zh-CN" altLang="en-US" sz="2800" dirty="0" smtClean="0">
                <a:latin typeface="宋体" panose="02010600030101010101" pitchFamily="2" charset="-122"/>
                <a:ea typeface="宋体" panose="02010600030101010101" pitchFamily="2" charset="-122"/>
              </a:rPr>
              <a:t>简单场景测试与球体滚动声音实时模拟</a:t>
            </a:r>
            <a:endParaRPr lang="en-US" altLang="zh-CN" sz="2800" dirty="0" smtClean="0">
              <a:latin typeface="宋体" panose="02010600030101010101" pitchFamily="2" charset="-122"/>
              <a:ea typeface="宋体" panose="02010600030101010101" pitchFamily="2" charset="-122"/>
            </a:endParaRPr>
          </a:p>
          <a:p>
            <a:endParaRPr lang="en-US" altLang="zh-CN" sz="2800" dirty="0">
              <a:latin typeface="宋体" panose="02010600030101010101" pitchFamily="2" charset="-122"/>
              <a:ea typeface="宋体" panose="02010600030101010101" pitchFamily="2" charset="-122"/>
            </a:endParaRPr>
          </a:p>
          <a:p>
            <a:r>
              <a:rPr lang="zh-CN" altLang="en-US" sz="2800" dirty="0" smtClean="0">
                <a:latin typeface="宋体" panose="02010600030101010101" pitchFamily="2" charset="-122"/>
                <a:ea typeface="宋体" panose="02010600030101010101" pitchFamily="2" charset="-122"/>
              </a:rPr>
              <a:t>二</a:t>
            </a:r>
            <a:r>
              <a:rPr lang="en-US" altLang="zh-CN" sz="2800" dirty="0" smtClean="0">
                <a:latin typeface="宋体" panose="02010600030101010101" pitchFamily="2" charset="-122"/>
                <a:ea typeface="宋体" panose="02010600030101010101" pitchFamily="2" charset="-122"/>
              </a:rPr>
              <a:t>.</a:t>
            </a:r>
            <a:r>
              <a:rPr lang="zh-CN" altLang="en-US" sz="2800" dirty="0" smtClean="0">
                <a:latin typeface="宋体" panose="02010600030101010101" pitchFamily="2" charset="-122"/>
                <a:ea typeface="宋体" panose="02010600030101010101" pitchFamily="2" charset="-122"/>
              </a:rPr>
              <a:t>心理学认知实验</a:t>
            </a:r>
            <a:r>
              <a:rPr lang="en-US" altLang="zh-CN" sz="2800" dirty="0" smtClean="0">
                <a:latin typeface="宋体" panose="02010600030101010101" pitchFamily="2" charset="-122"/>
                <a:ea typeface="宋体" panose="02010600030101010101" pitchFamily="2" charset="-122"/>
              </a:rPr>
              <a:t>(</a:t>
            </a:r>
            <a:r>
              <a:rPr lang="zh-CN" altLang="en-US" sz="2800" dirty="0" smtClean="0">
                <a:latin typeface="宋体" panose="02010600030101010101" pitchFamily="2" charset="-122"/>
                <a:ea typeface="宋体" panose="02010600030101010101" pitchFamily="2" charset="-122"/>
              </a:rPr>
              <a:t>声音实时模拟的应用</a:t>
            </a:r>
            <a:r>
              <a:rPr lang="en-US" altLang="zh-CN" sz="2800" dirty="0" smtClean="0">
                <a:latin typeface="宋体" panose="02010600030101010101" pitchFamily="2" charset="-122"/>
                <a:ea typeface="宋体" panose="02010600030101010101" pitchFamily="2" charset="-122"/>
              </a:rPr>
              <a:t>)</a:t>
            </a:r>
          </a:p>
          <a:p>
            <a:r>
              <a:rPr lang="en-US" altLang="zh-CN" sz="2800" dirty="0">
                <a:latin typeface="宋体" panose="02010600030101010101" pitchFamily="2" charset="-122"/>
                <a:ea typeface="宋体" panose="02010600030101010101" pitchFamily="2" charset="-122"/>
              </a:rPr>
              <a:t> </a:t>
            </a:r>
            <a:r>
              <a:rPr lang="en-US" altLang="zh-CN" sz="2800" dirty="0" smtClean="0">
                <a:latin typeface="宋体" panose="02010600030101010101" pitchFamily="2" charset="-122"/>
                <a:ea typeface="宋体" panose="02010600030101010101" pitchFamily="2" charset="-122"/>
              </a:rPr>
              <a:t>  - </a:t>
            </a:r>
            <a:r>
              <a:rPr lang="zh-CN" altLang="en-US" sz="2800" dirty="0" smtClean="0">
                <a:latin typeface="宋体" panose="02010600030101010101" pitchFamily="2" charset="-122"/>
                <a:ea typeface="宋体" panose="02010600030101010101" pitchFamily="2" charset="-122"/>
              </a:rPr>
              <a:t>在虚拟现实环境中的实验设计</a:t>
            </a:r>
            <a:endParaRPr lang="en-US" altLang="zh-CN" sz="2800" dirty="0" smtClean="0">
              <a:latin typeface="宋体" panose="02010600030101010101" pitchFamily="2" charset="-122"/>
              <a:ea typeface="宋体" panose="02010600030101010101" pitchFamily="2" charset="-122"/>
            </a:endParaRPr>
          </a:p>
          <a:p>
            <a:r>
              <a:rPr lang="en-US" altLang="zh-CN" sz="2800" dirty="0">
                <a:latin typeface="宋体" panose="02010600030101010101" pitchFamily="2" charset="-122"/>
                <a:ea typeface="宋体" panose="02010600030101010101" pitchFamily="2" charset="-122"/>
              </a:rPr>
              <a:t> </a:t>
            </a:r>
            <a:r>
              <a:rPr lang="en-US" altLang="zh-CN" sz="2800" dirty="0" smtClean="0">
                <a:latin typeface="宋体" panose="02010600030101010101" pitchFamily="2" charset="-122"/>
                <a:ea typeface="宋体" panose="02010600030101010101" pitchFamily="2" charset="-122"/>
              </a:rPr>
              <a:t>  - </a:t>
            </a:r>
            <a:r>
              <a:rPr lang="zh-CN" altLang="en-US" sz="2800" dirty="0" smtClean="0">
                <a:latin typeface="宋体" panose="02010600030101010101" pitchFamily="2" charset="-122"/>
                <a:ea typeface="宋体" panose="02010600030101010101" pitchFamily="2" charset="-122"/>
              </a:rPr>
              <a:t>实验结果与总结</a:t>
            </a:r>
            <a:endParaRPr lang="en-US" altLang="zh-CN" sz="2800" dirty="0" smtClean="0">
              <a:latin typeface="宋体" panose="02010600030101010101" pitchFamily="2" charset="-122"/>
              <a:ea typeface="宋体" panose="02010600030101010101" pitchFamily="2" charset="-122"/>
            </a:endParaRPr>
          </a:p>
          <a:p>
            <a:r>
              <a:rPr lang="en-US" altLang="zh-CN" sz="2800" dirty="0">
                <a:latin typeface="宋体" panose="02010600030101010101" pitchFamily="2" charset="-122"/>
                <a:ea typeface="宋体" panose="02010600030101010101" pitchFamily="2" charset="-122"/>
              </a:rPr>
              <a:t> </a:t>
            </a:r>
            <a:r>
              <a:rPr lang="en-US" altLang="zh-CN" sz="2800" dirty="0" smtClean="0">
                <a:latin typeface="宋体" panose="02010600030101010101" pitchFamily="2" charset="-122"/>
                <a:ea typeface="宋体" panose="02010600030101010101" pitchFamily="2" charset="-122"/>
              </a:rPr>
              <a:t>  - </a:t>
            </a:r>
            <a:r>
              <a:rPr lang="zh-CN" altLang="en-US" sz="2800" dirty="0" smtClean="0">
                <a:latin typeface="宋体" panose="02010600030101010101" pitchFamily="2" charset="-122"/>
                <a:ea typeface="宋体" panose="02010600030101010101" pitchFamily="2" charset="-122"/>
              </a:rPr>
              <a:t>实验结论给未来声音模拟加速方案提供理论支持</a:t>
            </a:r>
            <a:endParaRPr lang="en-US" altLang="zh-CN" sz="2800" dirty="0" smtClean="0">
              <a:latin typeface="宋体" panose="02010600030101010101" pitchFamily="2" charset="-122"/>
              <a:ea typeface="宋体" panose="02010600030101010101" pitchFamily="2" charset="-122"/>
            </a:endParaRPr>
          </a:p>
          <a:p>
            <a:endParaRPr lang="zh-CN" altLang="en-US" sz="28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414398792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48100" y="3744659"/>
            <a:ext cx="4495800" cy="938213"/>
          </a:xfrm>
          <a:prstGeom prst="rect">
            <a:avLst/>
          </a:prstGeom>
          <a:solidFill>
            <a:srgbClr val="0174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600" b="1" spc="300" dirty="0">
                <a:latin typeface="微软雅黑" panose="020B0503020204020204" pitchFamily="34" charset="-122"/>
                <a:ea typeface="微软雅黑" panose="020B0503020204020204" pitchFamily="34" charset="-122"/>
              </a:rPr>
              <a:t>谢谢</a:t>
            </a:r>
            <a:endParaRPr lang="zh-HK" altLang="en-US" sz="6600" b="1" spc="300" dirty="0">
              <a:latin typeface="微软雅黑" panose="020B0503020204020204" pitchFamily="34" charset="-122"/>
              <a:ea typeface="微软雅黑" panose="020B0503020204020204" pitchFamily="34" charset="-122"/>
            </a:endParaRPr>
          </a:p>
        </p:txBody>
      </p:sp>
      <p:grpSp>
        <p:nvGrpSpPr>
          <p:cNvPr id="5" name="组合 4"/>
          <p:cNvGrpSpPr/>
          <p:nvPr/>
        </p:nvGrpSpPr>
        <p:grpSpPr>
          <a:xfrm>
            <a:off x="4533900" y="4758426"/>
            <a:ext cx="3124200" cy="461665"/>
            <a:chOff x="2425700" y="4391967"/>
            <a:chExt cx="3124200" cy="461665"/>
          </a:xfrm>
        </p:grpSpPr>
        <p:sp>
          <p:nvSpPr>
            <p:cNvPr id="3" name="矩形 2"/>
            <p:cNvSpPr/>
            <p:nvPr/>
          </p:nvSpPr>
          <p:spPr>
            <a:xfrm>
              <a:off x="2425700" y="4406899"/>
              <a:ext cx="1244600" cy="431800"/>
            </a:xfrm>
            <a:prstGeom prst="rect">
              <a:avLst/>
            </a:prstGeom>
            <a:solidFill>
              <a:srgbClr val="92D14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latin typeface="微软雅黑" panose="020B0503020204020204" pitchFamily="34" charset="-122"/>
                  <a:ea typeface="微软雅黑" panose="020B0503020204020204" pitchFamily="34" charset="-122"/>
                </a:rPr>
                <a:t>汇报人</a:t>
              </a:r>
              <a:endParaRPr lang="zh-HK" altLang="en-US" sz="2400" b="1" dirty="0">
                <a:latin typeface="微软雅黑" panose="020B0503020204020204" pitchFamily="34" charset="-122"/>
                <a:ea typeface="微软雅黑" panose="020B0503020204020204" pitchFamily="34" charset="-122"/>
              </a:endParaRPr>
            </a:p>
          </p:txBody>
        </p:sp>
        <p:sp>
          <p:nvSpPr>
            <p:cNvPr id="4" name="文本框 3"/>
            <p:cNvSpPr txBox="1"/>
            <p:nvPr/>
          </p:nvSpPr>
          <p:spPr>
            <a:xfrm>
              <a:off x="3886200" y="4391967"/>
              <a:ext cx="1663700" cy="461665"/>
            </a:xfrm>
            <a:prstGeom prst="rect">
              <a:avLst/>
            </a:prstGeom>
            <a:noFill/>
          </p:spPr>
          <p:txBody>
            <a:bodyPr wrap="square" rtlCol="0">
              <a:spAutoFit/>
            </a:bodyPr>
            <a:lstStyle/>
            <a:p>
              <a:pPr algn="ctr"/>
              <a:r>
                <a:rPr lang="zh-CN" altLang="en-US" sz="2400" b="1" spc="300" dirty="0">
                  <a:solidFill>
                    <a:srgbClr val="0174AB"/>
                  </a:solidFill>
                  <a:latin typeface="微软雅黑" panose="020B0503020204020204" pitchFamily="34" charset="-122"/>
                  <a:ea typeface="微软雅黑" panose="020B0503020204020204" pitchFamily="34" charset="-122"/>
                </a:rPr>
                <a:t>王铎</a:t>
              </a:r>
              <a:r>
                <a:rPr lang="zh-CN" altLang="en-US" sz="2400" b="1" spc="300" dirty="0" smtClean="0">
                  <a:solidFill>
                    <a:srgbClr val="0174AB"/>
                  </a:solidFill>
                  <a:latin typeface="微软雅黑" panose="020B0503020204020204" pitchFamily="34" charset="-122"/>
                  <a:ea typeface="微软雅黑" panose="020B0503020204020204" pitchFamily="34" charset="-122"/>
                </a:rPr>
                <a:t>暾</a:t>
              </a:r>
              <a:endParaRPr lang="zh-HK" altLang="en-US" sz="2400" b="1" spc="300" dirty="0">
                <a:solidFill>
                  <a:srgbClr val="0174AB"/>
                </a:solidFill>
                <a:latin typeface="微软雅黑" panose="020B0503020204020204" pitchFamily="34" charset="-122"/>
                <a:ea typeface="微软雅黑" panose="020B0503020204020204" pitchFamily="34" charset="-122"/>
              </a:endParaRPr>
            </a:p>
          </p:txBody>
        </p:sp>
      </p:grpSp>
      <p:grpSp>
        <p:nvGrpSpPr>
          <p:cNvPr id="7" name="Group 4"/>
          <p:cNvGrpSpPr>
            <a:grpSpLocks noChangeAspect="1"/>
          </p:cNvGrpSpPr>
          <p:nvPr/>
        </p:nvGrpSpPr>
        <p:grpSpPr bwMode="auto">
          <a:xfrm>
            <a:off x="5172075" y="1637910"/>
            <a:ext cx="1847850" cy="1720986"/>
            <a:chOff x="1164" y="687"/>
            <a:chExt cx="3219" cy="2998"/>
          </a:xfrm>
          <a:solidFill>
            <a:srgbClr val="0174AB"/>
          </a:solidFill>
        </p:grpSpPr>
        <p:sp>
          <p:nvSpPr>
            <p:cNvPr id="10"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p>
          </p:txBody>
        </p:sp>
        <p:sp>
          <p:nvSpPr>
            <p:cNvPr id="11"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p>
          </p:txBody>
        </p:sp>
      </p:grpSp>
      <p:sp>
        <p:nvSpPr>
          <p:cNvPr id="6" name="矩形 5"/>
          <p:cNvSpPr/>
          <p:nvPr/>
        </p:nvSpPr>
        <p:spPr>
          <a:xfrm>
            <a:off x="4139695" y="5310577"/>
            <a:ext cx="3912610" cy="369332"/>
          </a:xfrm>
          <a:prstGeom prst="rect">
            <a:avLst/>
          </a:prstGeom>
        </p:spPr>
        <p:txBody>
          <a:bodyPr wrap="none">
            <a:spAutoFit/>
          </a:bodyPr>
          <a:lstStyle/>
          <a:p>
            <a:r>
              <a:rPr lang="en-US" altLang="zh-CN" b="1" spc="300" dirty="0" smtClean="0">
                <a:solidFill>
                  <a:srgbClr val="0174AB"/>
                </a:solidFill>
                <a:latin typeface="微软雅黑" panose="020B0503020204020204" pitchFamily="34" charset="-122"/>
                <a:ea typeface="微软雅黑" panose="020B0503020204020204" pitchFamily="34" charset="-122"/>
              </a:rPr>
              <a:t>www.duotun-wang.co.uk</a:t>
            </a:r>
            <a:endParaRPr lang="zh-CN" altLang="en-US" dirty="0"/>
          </a:p>
        </p:txBody>
      </p:sp>
    </p:spTree>
    <p:extLst>
      <p:ext uri="{BB962C8B-B14F-4D97-AF65-F5344CB8AC3E}">
        <p14:creationId xmlns:p14="http://schemas.microsoft.com/office/powerpoint/2010/main" val="27395843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325563"/>
          </a:xfrm>
        </p:spPr>
        <p:txBody>
          <a:bodyPr>
            <a:normAutofit/>
          </a:bodyPr>
          <a:lstStyle/>
          <a:p>
            <a:pPr algn="ctr"/>
            <a:r>
              <a:rPr lang="zh-CN" altLang="en-US" sz="4000" b="1" dirty="0" smtClean="0">
                <a:latin typeface="宋体" panose="02010600030101010101" pitchFamily="2" charset="-122"/>
                <a:ea typeface="宋体" panose="02010600030101010101" pitchFamily="2" charset="-122"/>
              </a:rPr>
              <a:t>一</a:t>
            </a:r>
            <a:r>
              <a:rPr lang="en-US" altLang="zh-CN" sz="4000" b="1" dirty="0" smtClean="0">
                <a:latin typeface="宋体" panose="02010600030101010101" pitchFamily="2" charset="-122"/>
                <a:ea typeface="宋体" panose="02010600030101010101" pitchFamily="2" charset="-122"/>
              </a:rPr>
              <a:t>. </a:t>
            </a:r>
            <a:r>
              <a:rPr lang="zh-CN" altLang="en-US" sz="4000" b="1" dirty="0" smtClean="0">
                <a:latin typeface="宋体" panose="02010600030101010101" pitchFamily="2" charset="-122"/>
                <a:ea typeface="宋体" panose="02010600030101010101" pitchFamily="2" charset="-122"/>
              </a:rPr>
              <a:t>声音实时模拟</a:t>
            </a:r>
            <a:endParaRPr lang="zh-CN" altLang="en-US" sz="4000" b="1" dirty="0">
              <a:latin typeface="宋体" panose="02010600030101010101" pitchFamily="2" charset="-122"/>
              <a:ea typeface="宋体" panose="02010600030101010101" pitchFamily="2" charset="-122"/>
            </a:endParaRPr>
          </a:p>
        </p:txBody>
      </p:sp>
      <p:pic>
        <p:nvPicPr>
          <p:cNvPr id="4" name="图片 3"/>
          <p:cNvPicPr/>
          <p:nvPr/>
        </p:nvPicPr>
        <p:blipFill>
          <a:blip r:embed="rId4"/>
          <a:stretch>
            <a:fillRect/>
          </a:stretch>
        </p:blipFill>
        <p:spPr>
          <a:xfrm>
            <a:off x="330200" y="2353644"/>
            <a:ext cx="4730045" cy="2194293"/>
          </a:xfrm>
          <a:prstGeom prst="rect">
            <a:avLst/>
          </a:prstGeom>
        </p:spPr>
      </p:pic>
      <p:pic>
        <p:nvPicPr>
          <p:cNvPr id="8" name="Fourier Additiv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004827" y="1939829"/>
            <a:ext cx="6816050" cy="3408025"/>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
        <p:nvSpPr>
          <p:cNvPr id="9" name="文本框 8"/>
          <p:cNvSpPr txBox="1"/>
          <p:nvPr/>
        </p:nvSpPr>
        <p:spPr>
          <a:xfrm>
            <a:off x="1804212" y="4363271"/>
            <a:ext cx="2262158" cy="369332"/>
          </a:xfrm>
          <a:prstGeom prst="rect">
            <a:avLst/>
          </a:prstGeom>
          <a:noFill/>
        </p:spPr>
        <p:txBody>
          <a:bodyPr wrap="none" rtlCol="0">
            <a:spAutoFit/>
          </a:bodyPr>
          <a:lstStyle/>
          <a:p>
            <a:r>
              <a:rPr lang="zh-CN" altLang="en-US" dirty="0" smtClean="0">
                <a:latin typeface="宋体" panose="02010600030101010101" pitchFamily="2" charset="-122"/>
                <a:ea typeface="宋体" panose="02010600030101010101" pitchFamily="2" charset="-122"/>
              </a:rPr>
              <a:t>弹簧阻尼模型</a:t>
            </a:r>
            <a:r>
              <a:rPr lang="en-US" altLang="zh-CN"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一维</a:t>
            </a:r>
            <a:r>
              <a:rPr lang="en-US" altLang="zh-CN" dirty="0" smtClean="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10" name="文本框 9"/>
          <p:cNvSpPr txBox="1"/>
          <p:nvPr/>
        </p:nvSpPr>
        <p:spPr>
          <a:xfrm>
            <a:off x="6993232" y="5476193"/>
            <a:ext cx="2839239" cy="369332"/>
          </a:xfrm>
          <a:prstGeom prst="rect">
            <a:avLst/>
          </a:prstGeom>
          <a:noFill/>
        </p:spPr>
        <p:txBody>
          <a:bodyPr wrap="none" rtlCol="0">
            <a:spAutoFit/>
          </a:bodyPr>
          <a:lstStyle/>
          <a:p>
            <a:r>
              <a:rPr lang="zh-CN" altLang="en-US" dirty="0" smtClean="0">
                <a:latin typeface="宋体" panose="02010600030101010101" pitchFamily="2" charset="-122"/>
                <a:ea typeface="宋体" panose="02010600030101010101" pitchFamily="2" charset="-122"/>
              </a:rPr>
              <a:t>正弦波叠加 </a:t>
            </a:r>
            <a:r>
              <a:rPr lang="en-US" altLang="zh-CN"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傅里叶合成</a:t>
            </a:r>
            <a:r>
              <a:rPr lang="en-US" altLang="zh-CN" dirty="0" smtClean="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6609414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p:cNvSpPr>
                <a:spLocks noGrp="1"/>
              </p:cNvSpPr>
              <p:nvPr>
                <p:ph idx="1"/>
              </p:nvPr>
            </p:nvSpPr>
            <p:spPr>
              <a:xfrm>
                <a:off x="838200" y="1325563"/>
                <a:ext cx="10515600" cy="4351338"/>
              </a:xfrm>
            </p:spPr>
            <p:txBody>
              <a:bodyPr/>
              <a:lstStyle/>
              <a:p>
                <a:r>
                  <a:rPr lang="en-US" altLang="zh-CN" dirty="0" smtClean="0">
                    <a:latin typeface="Times New Roman" panose="02020603050405020304" pitchFamily="18" charset="0"/>
                    <a:cs typeface="Times New Roman" panose="02020603050405020304" pitchFamily="18" charset="0"/>
                  </a:rPr>
                  <a:t>1d: </a:t>
                </a:r>
                <a14:m>
                  <m:oMath xmlns:m="http://schemas.openxmlformats.org/officeDocument/2006/math">
                    <m:r>
                      <m:rPr>
                        <m:sty m:val="p"/>
                      </m:rPr>
                      <a:rPr lang="en-US" altLang="zh-CN">
                        <a:latin typeface="Cambria Math" panose="02040503050406030204" pitchFamily="18" charset="0"/>
                      </a:rPr>
                      <m:t>m</m:t>
                    </m:r>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x</m:t>
                        </m:r>
                      </m:e>
                    </m:acc>
                    <m:r>
                      <a:rPr lang="en-US" altLang="zh-CN">
                        <a:latin typeface="Cambria Math" panose="02040503050406030204" pitchFamily="18" charset="0"/>
                      </a:rPr>
                      <m:t>+</m:t>
                    </m:r>
                    <m:r>
                      <m:rPr>
                        <m:sty m:val="p"/>
                      </m:rPr>
                      <a:rPr lang="en-US" altLang="zh-CN">
                        <a:latin typeface="Cambria Math" panose="02040503050406030204" pitchFamily="18" charset="0"/>
                      </a:rPr>
                      <m:t>c</m:t>
                    </m:r>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x</m:t>
                        </m:r>
                      </m:e>
                    </m:acc>
                    <m:r>
                      <a:rPr lang="en-US" altLang="zh-CN">
                        <a:latin typeface="Cambria Math" panose="02040503050406030204" pitchFamily="18" charset="0"/>
                      </a:rPr>
                      <m:t>+</m:t>
                    </m:r>
                    <m:r>
                      <m:rPr>
                        <m:sty m:val="p"/>
                      </m:rPr>
                      <a:rPr lang="en-US" altLang="zh-CN">
                        <a:latin typeface="Cambria Math" panose="02040503050406030204" pitchFamily="18" charset="0"/>
                      </a:rPr>
                      <m:t>kx</m:t>
                    </m:r>
                    <m:r>
                      <a:rPr lang="en-US" altLang="zh-CN">
                        <a:latin typeface="Cambria Math" panose="02040503050406030204" pitchFamily="18" charset="0"/>
                      </a:rPr>
                      <m:t>=</m:t>
                    </m:r>
                    <m:r>
                      <m:rPr>
                        <m:sty m:val="p"/>
                      </m:rPr>
                      <a:rPr lang="en-US" altLang="zh-CN">
                        <a:latin typeface="Cambria Math" panose="02040503050406030204" pitchFamily="18" charset="0"/>
                      </a:rPr>
                      <m:t>f</m:t>
                    </m:r>
                    <m:r>
                      <a:rPr lang="en-US" altLang="zh-CN">
                        <a:latin typeface="Cambria Math" panose="02040503050406030204" pitchFamily="18" charset="0"/>
                      </a:rPr>
                      <m:t>(</m:t>
                    </m:r>
                    <m:r>
                      <m:rPr>
                        <m:sty m:val="p"/>
                      </m:rPr>
                      <a:rPr lang="en-US" altLang="zh-CN">
                        <a:latin typeface="Cambria Math" panose="02040503050406030204" pitchFamily="18" charset="0"/>
                      </a:rPr>
                      <m:t>t</m:t>
                    </m:r>
                    <m:r>
                      <a:rPr lang="en-US" altLang="zh-CN">
                        <a:latin typeface="Cambria Math" panose="02040503050406030204" pitchFamily="18" charset="0"/>
                      </a:rPr>
                      <m:t>)</m:t>
                    </m:r>
                  </m:oMath>
                </a14:m>
                <a:r>
                  <a:rPr lang="en-US" altLang="zh-CN" dirty="0" smtClean="0"/>
                  <a:t>       -&gt;           </a:t>
                </a:r>
                <a:r>
                  <a:rPr lang="en-US" altLang="zh-CN" dirty="0" smtClean="0">
                    <a:latin typeface="Times New Roman" panose="02020603050405020304" pitchFamily="18" charset="0"/>
                    <a:cs typeface="Times New Roman" panose="02020603050405020304" pitchFamily="18" charset="0"/>
                  </a:rPr>
                  <a:t> 3d: </a:t>
                </a:r>
                <a14:m>
                  <m:oMath xmlns:m="http://schemas.openxmlformats.org/officeDocument/2006/math">
                    <m:r>
                      <m:rPr>
                        <m:sty m:val="p"/>
                      </m:rPr>
                      <a:rPr lang="en-US" altLang="zh-CN">
                        <a:latin typeface="Cambria Math" panose="02040503050406030204" pitchFamily="18" charset="0"/>
                      </a:rPr>
                      <m:t>M</m:t>
                    </m:r>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u</m:t>
                        </m:r>
                      </m:e>
                    </m:acc>
                    <m:r>
                      <a:rPr lang="en-US" altLang="zh-CN">
                        <a:latin typeface="Cambria Math" panose="02040503050406030204" pitchFamily="18" charset="0"/>
                      </a:rPr>
                      <m:t>+</m:t>
                    </m:r>
                    <m:r>
                      <m:rPr>
                        <m:sty m:val="p"/>
                      </m:rPr>
                      <a:rPr lang="en-US" altLang="zh-CN">
                        <a:latin typeface="Cambria Math" panose="02040503050406030204" pitchFamily="18" charset="0"/>
                      </a:rPr>
                      <m:t>D</m:t>
                    </m:r>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u</m:t>
                        </m:r>
                      </m:e>
                    </m:acc>
                    <m:r>
                      <a:rPr lang="en-US" altLang="zh-CN">
                        <a:latin typeface="Cambria Math" panose="02040503050406030204" pitchFamily="18" charset="0"/>
                      </a:rPr>
                      <m:t>+</m:t>
                    </m:r>
                    <m:r>
                      <m:rPr>
                        <m:sty m:val="p"/>
                      </m:rPr>
                      <a:rPr lang="en-US" altLang="zh-CN">
                        <a:latin typeface="Cambria Math" panose="02040503050406030204" pitchFamily="18" charset="0"/>
                      </a:rPr>
                      <m:t>Ku</m:t>
                    </m:r>
                    <m:r>
                      <a:rPr lang="en-US" altLang="zh-CN">
                        <a:latin typeface="Cambria Math" panose="02040503050406030204" pitchFamily="18" charset="0"/>
                      </a:rPr>
                      <m:t>=</m:t>
                    </m:r>
                    <m:r>
                      <m:rPr>
                        <m:sty m:val="p"/>
                      </m:rPr>
                      <a:rPr lang="en-US" altLang="zh-CN">
                        <a:latin typeface="Cambria Math" panose="02040503050406030204" pitchFamily="18" charset="0"/>
                      </a:rPr>
                      <m:t>f</m:t>
                    </m:r>
                    <m:r>
                      <a:rPr lang="en-US" altLang="zh-CN">
                        <a:latin typeface="Cambria Math" panose="02040503050406030204" pitchFamily="18" charset="0"/>
                      </a:rPr>
                      <m:t>(</m:t>
                    </m:r>
                    <m:r>
                      <m:rPr>
                        <m:sty m:val="p"/>
                      </m:rPr>
                      <a:rPr lang="en-US" altLang="zh-CN">
                        <a:latin typeface="Cambria Math" panose="02040503050406030204" pitchFamily="18" charset="0"/>
                      </a:rPr>
                      <m:t>t</m:t>
                    </m:r>
                    <m:r>
                      <a:rPr lang="en-US" altLang="zh-CN">
                        <a:latin typeface="Cambria Math" panose="02040503050406030204" pitchFamily="18" charset="0"/>
                      </a:rPr>
                      <m:t>)</m:t>
                    </m:r>
                  </m:oMath>
                </a14:m>
                <a:endParaRPr lang="en-US" altLang="zh-CN" dirty="0" smtClean="0"/>
              </a:p>
              <a:p>
                <a14:m>
                  <m:oMath xmlns:m="http://schemas.openxmlformats.org/officeDocument/2006/math">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x</m:t>
                        </m:r>
                      </m:e>
                    </m:acc>
                  </m:oMath>
                </a14:m>
                <a:r>
                  <a:rPr lang="zh-CN" altLang="en-US" dirty="0" smtClean="0"/>
                  <a:t>和</a:t>
                </a:r>
                <a14:m>
                  <m:oMath xmlns:m="http://schemas.openxmlformats.org/officeDocument/2006/math">
                    <m:acc>
                      <m:accPr>
                        <m:chr m:val="̈"/>
                        <m:ctrlPr>
                          <a:rPr lang="en-US" altLang="zh-CN" b="0" i="1" smtClean="0">
                            <a:latin typeface="Cambria Math" panose="02040503050406030204" pitchFamily="18" charset="0"/>
                          </a:rPr>
                        </m:ctrlPr>
                      </m:accPr>
                      <m:e>
                        <m:r>
                          <m:rPr>
                            <m:sty m:val="p"/>
                          </m:rPr>
                          <a:rPr lang="en-US" altLang="zh-CN">
                            <a:latin typeface="Cambria Math" panose="02040503050406030204" pitchFamily="18" charset="0"/>
                          </a:rPr>
                          <m:t>u</m:t>
                        </m:r>
                      </m:e>
                    </m:acc>
                    <m:r>
                      <a:rPr lang="zh-CN" altLang="en-US" i="1" dirty="0">
                        <a:latin typeface="Cambria Math" panose="02040503050406030204" pitchFamily="18" charset="0"/>
                      </a:rPr>
                      <m:t>表示</m:t>
                    </m:r>
                  </m:oMath>
                </a14:m>
                <a:r>
                  <a:rPr lang="zh-CN" altLang="en-US" dirty="0" smtClean="0"/>
                  <a:t>质点相对平衡位置位置偏离， </a:t>
                </a:r>
                <a14:m>
                  <m:oMath xmlns:m="http://schemas.openxmlformats.org/officeDocument/2006/math">
                    <m:r>
                      <m:rPr>
                        <m:sty m:val="p"/>
                      </m:rPr>
                      <a:rPr lang="en-US" altLang="zh-CN">
                        <a:latin typeface="Cambria Math" panose="02040503050406030204" pitchFamily="18" charset="0"/>
                      </a:rPr>
                      <m:t>f</m:t>
                    </m:r>
                    <m:r>
                      <a:rPr lang="en-US" altLang="zh-CN">
                        <a:latin typeface="Cambria Math" panose="02040503050406030204" pitchFamily="18" charset="0"/>
                      </a:rPr>
                      <m:t>(</m:t>
                    </m:r>
                    <m:r>
                      <m:rPr>
                        <m:sty m:val="p"/>
                      </m:rPr>
                      <a:rPr lang="en-US" altLang="zh-CN" i="1" smtClean="0">
                        <a:latin typeface="Cambria Math" panose="02040503050406030204" pitchFamily="18" charset="0"/>
                      </a:rPr>
                      <m:t>t</m:t>
                    </m:r>
                  </m:oMath>
                </a14:m>
                <a:r>
                  <a:rPr lang="en-US" altLang="zh-CN" dirty="0" smtClean="0"/>
                  <a:t>)</a:t>
                </a:r>
                <a:r>
                  <a:rPr lang="zh-CN" altLang="en-US" dirty="0" smtClean="0"/>
                  <a:t>为外力</a:t>
                </a:r>
                <a:endParaRPr lang="en-US" altLang="zh-CN" dirty="0" smtClean="0"/>
              </a:p>
              <a:p>
                <a14:m>
                  <m:oMath xmlns:m="http://schemas.openxmlformats.org/officeDocument/2006/math">
                    <m:r>
                      <m:rPr>
                        <m:sty m:val="p"/>
                      </m:rPr>
                      <a:rPr lang="en-US" altLang="zh-CN" b="0" i="0" smtClean="0">
                        <a:latin typeface="Cambria Math" panose="02040503050406030204" pitchFamily="18" charset="0"/>
                      </a:rPr>
                      <m:t>N</m:t>
                    </m:r>
                  </m:oMath>
                </a14:m>
                <a:r>
                  <a:rPr lang="zh-CN" altLang="en-US" dirty="0" smtClean="0"/>
                  <a:t>个质点模型</a:t>
                </a:r>
                <a:r>
                  <a:rPr lang="en-US" altLang="zh-CN" dirty="0" smtClean="0"/>
                  <a:t>:  </a:t>
                </a:r>
                <a:r>
                  <a:rPr lang="zh-CN" altLang="en-US" dirty="0" smtClean="0"/>
                  <a:t>质量矩阵与刚体矩阵</a:t>
                </a:r>
                <a:r>
                  <a:rPr lang="en-US" altLang="zh-CN" dirty="0" smtClean="0"/>
                  <a:t>(</a:t>
                </a:r>
                <a14:m>
                  <m:oMath xmlns:m="http://schemas.openxmlformats.org/officeDocument/2006/math">
                    <m:r>
                      <m:rPr>
                        <m:sty m:val="p"/>
                      </m:rPr>
                      <a:rPr lang="en-US" altLang="zh-CN" b="0" i="0" smtClean="0">
                        <a:latin typeface="Cambria Math" panose="02040503050406030204" pitchFamily="18" charset="0"/>
                      </a:rPr>
                      <m:t>M</m:t>
                    </m:r>
                    <m:r>
                      <a:rPr lang="en-US" altLang="zh-CN" b="0" i="0" smtClean="0">
                        <a:latin typeface="Cambria Math" panose="02040503050406030204" pitchFamily="18" charset="0"/>
                      </a:rPr>
                      <m:t>, </m:t>
                    </m:r>
                    <m:r>
                      <m:rPr>
                        <m:sty m:val="p"/>
                      </m:rPr>
                      <a:rPr lang="en-US" altLang="zh-CN" b="0" i="0" smtClean="0">
                        <a:latin typeface="Cambria Math" panose="02040503050406030204" pitchFamily="18" charset="0"/>
                      </a:rPr>
                      <m:t>K</m:t>
                    </m:r>
                    <m:r>
                      <a:rPr lang="zh-CN" altLang="en-US" i="1">
                        <a:latin typeface="Cambria Math" panose="02040503050406030204" pitchFamily="18" charset="0"/>
                      </a:rPr>
                      <m:t>矩阵大小</m:t>
                    </m:r>
                  </m:oMath>
                </a14:m>
                <a:r>
                  <a:rPr lang="en-US" altLang="zh-CN" dirty="0" smtClean="0"/>
                  <a:t> – </a:t>
                </a:r>
                <a14:m>
                  <m:oMath xmlns:m="http://schemas.openxmlformats.org/officeDocument/2006/math">
                    <m:r>
                      <a:rPr lang="en-US" altLang="zh-CN" b="0" i="0" smtClean="0">
                        <a:latin typeface="Cambria Math" panose="02040503050406030204" pitchFamily="18" charset="0"/>
                      </a:rPr>
                      <m:t>3</m:t>
                    </m:r>
                    <m:r>
                      <m:rPr>
                        <m:sty m:val="p"/>
                      </m:rPr>
                      <a:rPr lang="en-US" altLang="zh-CN">
                        <a:latin typeface="Cambria Math" panose="02040503050406030204" pitchFamily="18" charset="0"/>
                      </a:rPr>
                      <m:t>N</m:t>
                    </m:r>
                    <m:r>
                      <a:rPr lang="en-US" altLang="zh-CN" b="0" i="0" smtClean="0">
                        <a:latin typeface="Cambria Math" panose="02040503050406030204" pitchFamily="18" charset="0"/>
                      </a:rPr>
                      <m:t>∗3</m:t>
                    </m:r>
                    <m:r>
                      <m:rPr>
                        <m:sty m:val="p"/>
                      </m:rPr>
                      <a:rPr lang="en-US" altLang="zh-CN" b="0" i="0" smtClean="0">
                        <a:latin typeface="Cambria Math" panose="02040503050406030204" pitchFamily="18" charset="0"/>
                      </a:rPr>
                      <m:t>N</m:t>
                    </m:r>
                  </m:oMath>
                </a14:m>
                <a:r>
                  <a:rPr lang="en-US" altLang="zh-CN" dirty="0" smtClean="0"/>
                  <a:t>)</a:t>
                </a:r>
              </a:p>
              <a:p>
                <a:pPr marL="0" indent="0">
                  <a:buNone/>
                </a:pPr>
                <a:endParaRPr lang="en-US" altLang="zh-CN" dirty="0" smtClean="0"/>
              </a:p>
              <a:p>
                <a:endParaRPr lang="en-US" altLang="zh-CN" dirty="0"/>
              </a:p>
              <a:p>
                <a:endParaRPr lang="en-US" altLang="zh-CN" dirty="0"/>
              </a:p>
              <a:p>
                <a:endParaRPr lang="en-US" altLang="zh-CN" dirty="0" smtClean="0"/>
              </a:p>
              <a:p>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838200" y="1325563"/>
                <a:ext cx="10515600" cy="4351338"/>
              </a:xfrm>
              <a:blipFill>
                <a:blip r:embed="rId3"/>
                <a:stretch>
                  <a:fillRect l="-1043" t="-2521"/>
                </a:stretch>
              </a:blipFill>
            </p:spPr>
            <p:txBody>
              <a:bodyPr/>
              <a:lstStyle/>
              <a:p>
                <a:r>
                  <a:rPr lang="zh-CN" altLang="en-US">
                    <a:noFill/>
                  </a:rPr>
                  <a:t> </a:t>
                </a:r>
              </a:p>
            </p:txBody>
          </p:sp>
        </mc:Fallback>
      </mc:AlternateContent>
      <p:sp>
        <p:nvSpPr>
          <p:cNvPr id="5" name="标题 1"/>
          <p:cNvSpPr>
            <a:spLocks noGrp="1"/>
          </p:cNvSpPr>
          <p:nvPr>
            <p:ph type="title"/>
          </p:nvPr>
        </p:nvSpPr>
        <p:spPr>
          <a:xfrm>
            <a:off x="838200" y="0"/>
            <a:ext cx="10515600" cy="1325563"/>
          </a:xfrm>
        </p:spPr>
        <p:txBody>
          <a:bodyPr>
            <a:normAutofit/>
          </a:bodyPr>
          <a:lstStyle/>
          <a:p>
            <a:pPr algn="ctr"/>
            <a:r>
              <a:rPr lang="zh-CN" altLang="en-US" sz="4000" b="1" dirty="0">
                <a:latin typeface="宋体" panose="02010600030101010101" pitchFamily="2" charset="-122"/>
                <a:ea typeface="宋体" panose="02010600030101010101" pitchFamily="2" charset="-122"/>
              </a:rPr>
              <a:t>弹簧</a:t>
            </a:r>
            <a:r>
              <a:rPr lang="zh-CN" altLang="en-US" sz="4000" b="1" dirty="0" smtClean="0">
                <a:latin typeface="宋体" panose="02010600030101010101" pitchFamily="2" charset="-122"/>
                <a:ea typeface="宋体" panose="02010600030101010101" pitchFamily="2" charset="-122"/>
              </a:rPr>
              <a:t>质点阻尼系统</a:t>
            </a:r>
            <a:endParaRPr lang="zh-CN" altLang="en-US" sz="4000" b="1" dirty="0">
              <a:latin typeface="宋体" panose="02010600030101010101" pitchFamily="2" charset="-122"/>
              <a:ea typeface="宋体" panose="02010600030101010101" pitchFamily="2" charset="-122"/>
            </a:endParaRPr>
          </a:p>
        </p:txBody>
      </p:sp>
      <p:pic>
        <p:nvPicPr>
          <p:cNvPr id="4" name="图片 3"/>
          <p:cNvPicPr/>
          <p:nvPr/>
        </p:nvPicPr>
        <p:blipFill>
          <a:blip r:embed="rId4"/>
          <a:stretch>
            <a:fillRect/>
          </a:stretch>
        </p:blipFill>
        <p:spPr>
          <a:xfrm rot="5400000">
            <a:off x="4652517" y="1484371"/>
            <a:ext cx="2886956" cy="5953991"/>
          </a:xfrm>
          <a:prstGeom prst="rect">
            <a:avLst/>
          </a:prstGeom>
        </p:spPr>
      </p:pic>
      <p:sp>
        <p:nvSpPr>
          <p:cNvPr id="6" name="文本框 5"/>
          <p:cNvSpPr txBox="1"/>
          <p:nvPr/>
        </p:nvSpPr>
        <p:spPr>
          <a:xfrm>
            <a:off x="4157002" y="5904845"/>
            <a:ext cx="3877985" cy="369332"/>
          </a:xfrm>
          <a:prstGeom prst="rect">
            <a:avLst/>
          </a:prstGeom>
          <a:noFill/>
        </p:spPr>
        <p:txBody>
          <a:bodyPr wrap="none" rtlCol="0">
            <a:spAutoFit/>
          </a:bodyPr>
          <a:lstStyle/>
          <a:p>
            <a:r>
              <a:rPr lang="zh-CN" altLang="en-US" dirty="0">
                <a:latin typeface="宋体" panose="02010600030101010101" pitchFamily="2" charset="-122"/>
                <a:ea typeface="宋体" panose="02010600030101010101" pitchFamily="2" charset="-122"/>
              </a:rPr>
              <a:t>五</a:t>
            </a:r>
            <a:r>
              <a:rPr lang="zh-CN" altLang="en-US" dirty="0" smtClean="0">
                <a:latin typeface="宋体" panose="02010600030101010101" pitchFamily="2" charset="-122"/>
                <a:ea typeface="宋体" panose="02010600030101010101" pitchFamily="2" charset="-122"/>
              </a:rPr>
              <a:t>点棍棒模型弹簧质点阻尼系统建立</a:t>
            </a:r>
            <a:endParaRPr lang="zh-CN" altLang="en-US"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41706447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p:cNvSpPr>
                <a:spLocks noGrp="1"/>
              </p:cNvSpPr>
              <p:nvPr>
                <p:ph idx="1"/>
              </p:nvPr>
            </p:nvSpPr>
            <p:spPr>
              <a:xfrm>
                <a:off x="838200" y="1325563"/>
                <a:ext cx="11062252" cy="4351338"/>
              </a:xfrm>
            </p:spPr>
            <p:txBody>
              <a:bodyPr>
                <a:normAutofit lnSpcReduction="10000"/>
              </a:bodyPr>
              <a:lstStyle/>
              <a:p>
                <a:r>
                  <a:rPr lang="en-US" altLang="zh-CN" dirty="0" smtClean="0"/>
                  <a:t> </a:t>
                </a:r>
                <a14:m>
                  <m:oMath xmlns:m="http://schemas.openxmlformats.org/officeDocument/2006/math">
                    <m:r>
                      <m:rPr>
                        <m:sty m:val="p"/>
                      </m:rPr>
                      <a:rPr lang="en-US" altLang="zh-CN">
                        <a:latin typeface="Cambria Math" panose="02040503050406030204" pitchFamily="18" charset="0"/>
                      </a:rPr>
                      <m:t>M</m:t>
                    </m:r>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u</m:t>
                        </m:r>
                      </m:e>
                    </m:acc>
                    <m:r>
                      <a:rPr lang="en-US" altLang="zh-CN">
                        <a:latin typeface="Cambria Math" panose="02040503050406030204" pitchFamily="18" charset="0"/>
                      </a:rPr>
                      <m:t>+</m:t>
                    </m:r>
                    <m:r>
                      <m:rPr>
                        <m:sty m:val="p"/>
                      </m:rPr>
                      <a:rPr lang="en-US" altLang="zh-CN">
                        <a:latin typeface="Cambria Math" panose="02040503050406030204" pitchFamily="18" charset="0"/>
                      </a:rPr>
                      <m:t>D</m:t>
                    </m:r>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u</m:t>
                        </m:r>
                      </m:e>
                    </m:acc>
                    <m:r>
                      <a:rPr lang="en-US" altLang="zh-CN">
                        <a:latin typeface="Cambria Math" panose="02040503050406030204" pitchFamily="18" charset="0"/>
                      </a:rPr>
                      <m:t>+</m:t>
                    </m:r>
                    <m:r>
                      <m:rPr>
                        <m:sty m:val="p"/>
                      </m:rPr>
                      <a:rPr lang="en-US" altLang="zh-CN">
                        <a:latin typeface="Cambria Math" panose="02040503050406030204" pitchFamily="18" charset="0"/>
                      </a:rPr>
                      <m:t>Ku</m:t>
                    </m:r>
                    <m:r>
                      <a:rPr lang="en-US" altLang="zh-CN">
                        <a:latin typeface="Cambria Math" panose="02040503050406030204" pitchFamily="18" charset="0"/>
                      </a:rPr>
                      <m:t>=</m:t>
                    </m:r>
                    <m:r>
                      <m:rPr>
                        <m:sty m:val="p"/>
                      </m:rPr>
                      <a:rPr lang="en-US" altLang="zh-CN">
                        <a:latin typeface="Cambria Math" panose="02040503050406030204" pitchFamily="18" charset="0"/>
                      </a:rPr>
                      <m:t>f</m:t>
                    </m:r>
                    <m:r>
                      <a:rPr lang="en-US" altLang="zh-CN">
                        <a:latin typeface="Cambria Math" panose="02040503050406030204" pitchFamily="18" charset="0"/>
                      </a:rPr>
                      <m:t>(</m:t>
                    </m:r>
                    <m:r>
                      <m:rPr>
                        <m:sty m:val="p"/>
                      </m:rPr>
                      <a:rPr lang="en-US" altLang="zh-CN">
                        <a:latin typeface="Cambria Math" panose="02040503050406030204" pitchFamily="18" charset="0"/>
                      </a:rPr>
                      <m:t>t</m:t>
                    </m:r>
                    <m:r>
                      <a:rPr lang="en-US" altLang="zh-CN">
                        <a:latin typeface="Cambria Math" panose="02040503050406030204" pitchFamily="18" charset="0"/>
                      </a:rPr>
                      <m:t>)</m:t>
                    </m:r>
                  </m:oMath>
                </a14:m>
                <a:r>
                  <a:rPr lang="en-US" altLang="zh-CN" dirty="0" smtClean="0"/>
                  <a:t>     </a:t>
                </a:r>
                <a:r>
                  <a:rPr lang="zh-CN" altLang="en-US" dirty="0" smtClean="0"/>
                  <a:t>二次非线性常微分方程组</a:t>
                </a:r>
                <a:endParaRPr lang="en-US" altLang="zh-CN" dirty="0" smtClean="0"/>
              </a:p>
              <a:p>
                <a:endParaRPr lang="en-US" altLang="zh-CN" dirty="0" smtClean="0"/>
              </a:p>
              <a:p>
                <a:r>
                  <a:rPr lang="zh-CN" altLang="en-US" dirty="0" smtClean="0"/>
                  <a:t>利用广义特征值分解：</a:t>
                </a:r>
                <a14:m>
                  <m:oMath xmlns:m="http://schemas.openxmlformats.org/officeDocument/2006/math">
                    <m:r>
                      <m:rPr>
                        <m:sty m:val="p"/>
                      </m:rPr>
                      <a:rPr lang="en-US" altLang="zh-CN">
                        <a:latin typeface="Cambria Math" panose="02040503050406030204" pitchFamily="18" charset="0"/>
                      </a:rPr>
                      <m:t>KU</m:t>
                    </m:r>
                    <m:r>
                      <a:rPr lang="en-US" altLang="zh-CN">
                        <a:latin typeface="Cambria Math" panose="02040503050406030204" pitchFamily="18" charset="0"/>
                      </a:rPr>
                      <m:t>=</m:t>
                    </m:r>
                    <m:r>
                      <m:rPr>
                        <m:sty m:val="p"/>
                      </m:rPr>
                      <a:rPr lang="en-US" altLang="zh-CN">
                        <a:latin typeface="Cambria Math" panose="02040503050406030204" pitchFamily="18" charset="0"/>
                      </a:rPr>
                      <m:t>MUS</m:t>
                    </m:r>
                    <m:r>
                      <a:rPr lang="en-US" altLang="zh-CN" b="0" i="1" smtClean="0">
                        <a:latin typeface="Cambria Math" panose="02040503050406030204" pitchFamily="18" charset="0"/>
                      </a:rPr>
                      <m:t>,  </m:t>
                    </m:r>
                    <m:r>
                      <m:rPr>
                        <m:sty m:val="p"/>
                      </m:rPr>
                      <a:rPr lang="en-US" altLang="zh-CN">
                        <a:latin typeface="Cambria Math" panose="02040503050406030204" pitchFamily="18" charset="0"/>
                      </a:rPr>
                      <m:t>S</m:t>
                    </m:r>
                  </m:oMath>
                </a14:m>
                <a:r>
                  <a:rPr lang="en-US" altLang="zh-CN" dirty="0" smtClean="0"/>
                  <a:t> </a:t>
                </a:r>
                <a:r>
                  <a:rPr lang="zh-CN" altLang="en-US" dirty="0" smtClean="0"/>
                  <a:t>对角矩阵</a:t>
                </a:r>
                <a:r>
                  <a:rPr lang="en-US" altLang="zh-CN" dirty="0" smtClean="0"/>
                  <a:t>(</a:t>
                </a:r>
                <a:r>
                  <a:rPr lang="zh-CN" altLang="en-US" dirty="0" smtClean="0"/>
                  <a:t>元素为角频率平方</a:t>
                </a:r>
                <a:r>
                  <a:rPr lang="en-US" altLang="zh-CN" dirty="0" smtClean="0"/>
                  <a:t>) </a:t>
                </a:r>
                <a14:m>
                  <m:oMath xmlns:m="http://schemas.openxmlformats.org/officeDocument/2006/math">
                    <m:r>
                      <m:rPr>
                        <m:sty m:val="p"/>
                      </m:rPr>
                      <a:rPr lang="en-US" altLang="zh-CN">
                        <a:latin typeface="Cambria Math" panose="02040503050406030204" pitchFamily="18" charset="0"/>
                      </a:rPr>
                      <m:t>U</m:t>
                    </m:r>
                    <m:r>
                      <a:rPr lang="zh-CN" altLang="en-US" i="1" smtClean="0">
                        <a:latin typeface="Cambria Math" panose="02040503050406030204" pitchFamily="18" charset="0"/>
                      </a:rPr>
                      <m:t>满秩矩阵</m:t>
                    </m:r>
                    <m:r>
                      <a:rPr lang="en-US" altLang="zh-CN" b="0" i="1" smtClean="0">
                        <a:latin typeface="Cambria Math" panose="02040503050406030204" pitchFamily="18" charset="0"/>
                      </a:rPr>
                      <m:t>(</m:t>
                    </m:r>
                    <m:r>
                      <a:rPr lang="zh-CN" altLang="en-US" i="1">
                        <a:latin typeface="Cambria Math" panose="02040503050406030204" pitchFamily="18" charset="0"/>
                      </a:rPr>
                      <m:t>元素</m:t>
                    </m:r>
                    <m:r>
                      <a:rPr lang="zh-CN" altLang="en-US" i="1" smtClean="0">
                        <a:latin typeface="Cambria Math" panose="02040503050406030204" pitchFamily="18" charset="0"/>
                      </a:rPr>
                      <m:t>决定</m:t>
                    </m:r>
                    <m:r>
                      <a:rPr lang="zh-CN" altLang="en-US" i="1">
                        <a:latin typeface="Cambria Math" panose="02040503050406030204" pitchFamily="18" charset="0"/>
                      </a:rPr>
                      <m:t>了</m:t>
                    </m:r>
                    <m:r>
                      <m:rPr>
                        <m:sty m:val="p"/>
                      </m:rPr>
                      <a:rPr lang="en-US" altLang="zh-CN">
                        <a:latin typeface="Cambria Math" panose="02040503050406030204" pitchFamily="18" charset="0"/>
                      </a:rPr>
                      <m:t>f</m:t>
                    </m:r>
                    <m:r>
                      <a:rPr lang="en-US" altLang="zh-CN">
                        <a:latin typeface="Cambria Math" panose="02040503050406030204" pitchFamily="18" charset="0"/>
                      </a:rPr>
                      <m:t>(</m:t>
                    </m:r>
                    <m:r>
                      <m:rPr>
                        <m:sty m:val="p"/>
                      </m:rPr>
                      <a:rPr lang="en-US" altLang="zh-CN" b="0" i="0" smtClean="0">
                        <a:latin typeface="Cambria Math" panose="02040503050406030204" pitchFamily="18" charset="0"/>
                      </a:rPr>
                      <m:t>t</m:t>
                    </m:r>
                    <m:r>
                      <a:rPr lang="en-US" altLang="zh-CN" b="0" i="0" smtClean="0">
                        <a:latin typeface="Cambria Math" panose="02040503050406030204" pitchFamily="18" charset="0"/>
                      </a:rPr>
                      <m:t>)</m:t>
                    </m:r>
                    <m:r>
                      <a:rPr lang="zh-CN" altLang="en-US" i="1">
                        <a:latin typeface="Cambria Math" panose="02040503050406030204" pitchFamily="18" charset="0"/>
                      </a:rPr>
                      <m:t>不同时</m:t>
                    </m:r>
                  </m:oMath>
                </a14:m>
                <a:r>
                  <a:rPr lang="zh-CN" altLang="en-US" dirty="0" smtClean="0"/>
                  <a:t>相应正弦波所占比重不同</a:t>
                </a:r>
                <a:r>
                  <a:rPr lang="en-US" altLang="zh-CN" dirty="0" smtClean="0"/>
                  <a:t>)</a:t>
                </a:r>
              </a:p>
              <a:p>
                <a:pPr marL="0" indent="0">
                  <a:buNone/>
                </a:pPr>
                <a:endParaRPr lang="en-US" altLang="zh-CN" dirty="0"/>
              </a:p>
              <a:p>
                <a:r>
                  <a:rPr lang="zh-CN" altLang="en-US" dirty="0" smtClean="0"/>
                  <a:t>利用</a:t>
                </a:r>
                <a14:m>
                  <m:oMath xmlns:m="http://schemas.openxmlformats.org/officeDocument/2006/math">
                    <m:r>
                      <a:rPr lang="zh-CN" altLang="en-US" i="1">
                        <a:latin typeface="Cambria Math" panose="02040503050406030204" pitchFamily="18" charset="0"/>
                      </a:rPr>
                      <m:t>广义特征值</m:t>
                    </m:r>
                    <m:r>
                      <a:rPr lang="zh-CN" altLang="en-US" i="1" smtClean="0">
                        <a:latin typeface="Cambria Math" panose="02040503050406030204" pitchFamily="18" charset="0"/>
                      </a:rPr>
                      <m:t>分解</m:t>
                    </m:r>
                    <m:r>
                      <a:rPr lang="zh-CN" altLang="en-US" i="1">
                        <a:latin typeface="Cambria Math" panose="02040503050406030204" pitchFamily="18" charset="0"/>
                      </a:rPr>
                      <m:t>性质</m:t>
                    </m:r>
                    <m:r>
                      <a:rPr lang="en-US" altLang="zh-CN" b="0" i="1" smtClean="0">
                        <a:latin typeface="Cambria Math" panose="02040503050406030204" pitchFamily="18" charset="0"/>
                      </a:rPr>
                      <m:t>: </m:t>
                    </m:r>
                    <m:sSup>
                      <m:sSupPr>
                        <m:ctrlPr>
                          <a:rPr lang="zh-CN" altLang="zh-CN" i="1">
                            <a:latin typeface="Cambria Math" panose="02040503050406030204" pitchFamily="18" charset="0"/>
                          </a:rPr>
                        </m:ctrlPr>
                      </m:sSupPr>
                      <m:e>
                        <m:r>
                          <m:rPr>
                            <m:sty m:val="p"/>
                          </m:rPr>
                          <a:rPr lang="en-US" altLang="zh-CN">
                            <a:latin typeface="Cambria Math" panose="02040503050406030204" pitchFamily="18" charset="0"/>
                          </a:rPr>
                          <m:t>U</m:t>
                        </m:r>
                      </m:e>
                      <m:sup>
                        <m:r>
                          <m:rPr>
                            <m:sty m:val="p"/>
                          </m:rPr>
                          <a:rPr lang="en-US" altLang="zh-CN">
                            <a:latin typeface="Cambria Math" panose="02040503050406030204" pitchFamily="18" charset="0"/>
                          </a:rPr>
                          <m:t>T</m:t>
                        </m:r>
                      </m:sup>
                    </m:sSup>
                    <m:r>
                      <m:rPr>
                        <m:sty m:val="p"/>
                      </m:rPr>
                      <a:rPr lang="en-US" altLang="zh-CN">
                        <a:latin typeface="Cambria Math" panose="02040503050406030204" pitchFamily="18" charset="0"/>
                      </a:rPr>
                      <m:t>MU</m:t>
                    </m:r>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q</m:t>
                        </m:r>
                      </m:e>
                    </m:acc>
                    <m:r>
                      <a:rPr lang="en-US" altLang="zh-CN">
                        <a:latin typeface="Cambria Math" panose="02040503050406030204" pitchFamily="18" charset="0"/>
                      </a:rPr>
                      <m:t>+</m:t>
                    </m:r>
                    <m:sSup>
                      <m:sSupPr>
                        <m:ctrlPr>
                          <a:rPr lang="zh-CN" altLang="zh-CN" i="1">
                            <a:latin typeface="Cambria Math" panose="02040503050406030204" pitchFamily="18" charset="0"/>
                          </a:rPr>
                        </m:ctrlPr>
                      </m:sSupPr>
                      <m:e>
                        <m:r>
                          <m:rPr>
                            <m:sty m:val="p"/>
                          </m:rPr>
                          <a:rPr lang="en-US" altLang="zh-CN">
                            <a:latin typeface="Cambria Math" panose="02040503050406030204" pitchFamily="18" charset="0"/>
                          </a:rPr>
                          <m:t>U</m:t>
                        </m:r>
                      </m:e>
                      <m:sup>
                        <m:r>
                          <m:rPr>
                            <m:sty m:val="p"/>
                          </m:rPr>
                          <a:rPr lang="en-US" altLang="zh-CN">
                            <a:latin typeface="Cambria Math" panose="02040503050406030204" pitchFamily="18" charset="0"/>
                          </a:rPr>
                          <m:t>T</m:t>
                        </m:r>
                      </m:sup>
                    </m:sSup>
                    <m:r>
                      <m:rPr>
                        <m:sty m:val="p"/>
                      </m:rPr>
                      <a:rPr lang="en-US" altLang="zh-CN">
                        <a:latin typeface="Cambria Math" panose="02040503050406030204" pitchFamily="18" charset="0"/>
                      </a:rPr>
                      <m:t>DU</m:t>
                    </m:r>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q</m:t>
                        </m:r>
                      </m:e>
                    </m:acc>
                    <m:r>
                      <a:rPr lang="en-US" altLang="zh-CN">
                        <a:latin typeface="Cambria Math" panose="02040503050406030204" pitchFamily="18" charset="0"/>
                      </a:rPr>
                      <m:t>+</m:t>
                    </m:r>
                    <m:sSup>
                      <m:sSupPr>
                        <m:ctrlPr>
                          <a:rPr lang="zh-CN" altLang="zh-CN" i="1">
                            <a:latin typeface="Cambria Math" panose="02040503050406030204" pitchFamily="18" charset="0"/>
                          </a:rPr>
                        </m:ctrlPr>
                      </m:sSupPr>
                      <m:e>
                        <m:r>
                          <m:rPr>
                            <m:sty m:val="p"/>
                          </m:rPr>
                          <a:rPr lang="en-US" altLang="zh-CN">
                            <a:latin typeface="Cambria Math" panose="02040503050406030204" pitchFamily="18" charset="0"/>
                          </a:rPr>
                          <m:t>U</m:t>
                        </m:r>
                      </m:e>
                      <m:sup>
                        <m:r>
                          <m:rPr>
                            <m:sty m:val="p"/>
                          </m:rPr>
                          <a:rPr lang="en-US" altLang="zh-CN">
                            <a:latin typeface="Cambria Math" panose="02040503050406030204" pitchFamily="18" charset="0"/>
                          </a:rPr>
                          <m:t>T</m:t>
                        </m:r>
                      </m:sup>
                    </m:sSup>
                    <m:r>
                      <m:rPr>
                        <m:sty m:val="p"/>
                      </m:rPr>
                      <a:rPr lang="en-US" altLang="zh-CN">
                        <a:latin typeface="Cambria Math" panose="02040503050406030204" pitchFamily="18" charset="0"/>
                      </a:rPr>
                      <m:t>KUq</m:t>
                    </m:r>
                    <m:r>
                      <a:rPr lang="en-US" altLang="zh-CN">
                        <a:latin typeface="Cambria Math" panose="02040503050406030204" pitchFamily="18" charset="0"/>
                      </a:rPr>
                      <m:t>=</m:t>
                    </m:r>
                    <m:sSup>
                      <m:sSupPr>
                        <m:ctrlPr>
                          <a:rPr lang="zh-CN" altLang="zh-CN" i="1">
                            <a:latin typeface="Cambria Math" panose="02040503050406030204" pitchFamily="18" charset="0"/>
                          </a:rPr>
                        </m:ctrlPr>
                      </m:sSupPr>
                      <m:e>
                        <m:r>
                          <m:rPr>
                            <m:sty m:val="p"/>
                          </m:rPr>
                          <a:rPr lang="en-US" altLang="zh-CN">
                            <a:latin typeface="Cambria Math" panose="02040503050406030204" pitchFamily="18" charset="0"/>
                          </a:rPr>
                          <m:t>U</m:t>
                        </m:r>
                      </m:e>
                      <m:sup>
                        <m:r>
                          <m:rPr>
                            <m:sty m:val="p"/>
                          </m:rPr>
                          <a:rPr lang="en-US" altLang="zh-CN">
                            <a:latin typeface="Cambria Math" panose="02040503050406030204" pitchFamily="18" charset="0"/>
                          </a:rPr>
                          <m:t>T</m:t>
                        </m:r>
                      </m:sup>
                    </m:sSup>
                    <m:r>
                      <m:rPr>
                        <m:sty m:val="p"/>
                      </m:rPr>
                      <a:rPr lang="en-US" altLang="zh-CN">
                        <a:latin typeface="Cambria Math" panose="02040503050406030204" pitchFamily="18" charset="0"/>
                      </a:rPr>
                      <m:t>f</m:t>
                    </m:r>
                    <m:r>
                      <a:rPr lang="en-US" altLang="zh-CN">
                        <a:latin typeface="Cambria Math" panose="02040503050406030204" pitchFamily="18" charset="0"/>
                      </a:rPr>
                      <m:t>(</m:t>
                    </m:r>
                    <m:r>
                      <m:rPr>
                        <m:sty m:val="p"/>
                      </m:rPr>
                      <a:rPr lang="en-US" altLang="zh-CN">
                        <a:latin typeface="Cambria Math" panose="02040503050406030204" pitchFamily="18" charset="0"/>
                      </a:rPr>
                      <m:t>t</m:t>
                    </m:r>
                    <m:r>
                      <a:rPr lang="en-US" altLang="zh-CN">
                        <a:latin typeface="Cambria Math" panose="02040503050406030204" pitchFamily="18" charset="0"/>
                      </a:rPr>
                      <m:t>)</m:t>
                    </m:r>
                  </m:oMath>
                </a14:m>
                <a:r>
                  <a:rPr lang="en-US" altLang="zh-CN" i="1" dirty="0" smtClean="0"/>
                  <a:t> </a:t>
                </a:r>
              </a:p>
              <a:p>
                <a:r>
                  <a:rPr lang="en-US" altLang="zh-CN" dirty="0"/>
                  <a:t>Rayleigh Damping </a:t>
                </a:r>
                <a:r>
                  <a:rPr lang="zh-CN" altLang="en-US" dirty="0"/>
                  <a:t>模型</a:t>
                </a:r>
                <a:r>
                  <a:rPr lang="en-US" altLang="zh-CN" dirty="0"/>
                  <a:t>:        </a:t>
                </a:r>
                <a14:m>
                  <m:oMath xmlns:m="http://schemas.openxmlformats.org/officeDocument/2006/math">
                    <m:r>
                      <m:rPr>
                        <m:sty m:val="p"/>
                      </m:rPr>
                      <a:rPr lang="en-US" altLang="zh-CN">
                        <a:latin typeface="Cambria Math" panose="02040503050406030204" pitchFamily="18" charset="0"/>
                      </a:rPr>
                      <m:t>D</m:t>
                    </m:r>
                    <m:r>
                      <a:rPr lang="en-US" altLang="zh-CN">
                        <a:latin typeface="Cambria Math" panose="02040503050406030204" pitchFamily="18" charset="0"/>
                      </a:rPr>
                      <m:t>=</m:t>
                    </m:r>
                    <m:r>
                      <m:rPr>
                        <m:sty m:val="p"/>
                      </m:rPr>
                      <a:rPr lang="en-US" altLang="zh-CN">
                        <a:latin typeface="Cambria Math" panose="02040503050406030204" pitchFamily="18" charset="0"/>
                      </a:rPr>
                      <m:t>αM</m:t>
                    </m:r>
                    <m:r>
                      <a:rPr lang="en-US" altLang="zh-CN">
                        <a:latin typeface="Cambria Math" panose="02040503050406030204" pitchFamily="18" charset="0"/>
                      </a:rPr>
                      <m:t>+</m:t>
                    </m:r>
                    <m:r>
                      <m:rPr>
                        <m:sty m:val="p"/>
                      </m:rPr>
                      <a:rPr lang="en-US" altLang="zh-CN">
                        <a:latin typeface="Cambria Math" panose="02040503050406030204" pitchFamily="18" charset="0"/>
                      </a:rPr>
                      <m:t>βK</m:t>
                    </m:r>
                  </m:oMath>
                </a14:m>
                <a:r>
                  <a:rPr lang="en-US" altLang="zh-CN" i="1" dirty="0" smtClean="0"/>
                  <a:t>     </a:t>
                </a:r>
              </a:p>
              <a:p>
                <a:endParaRPr lang="en-US" altLang="zh-CN" i="1" dirty="0" smtClean="0"/>
              </a:p>
              <a:p>
                <a14:m>
                  <m:oMath xmlns:m="http://schemas.openxmlformats.org/officeDocument/2006/math">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q</m:t>
                        </m:r>
                      </m:e>
                    </m:acc>
                    <m:r>
                      <a:rPr lang="en-US" altLang="zh-CN">
                        <a:latin typeface="Cambria Math" panose="02040503050406030204" pitchFamily="18" charset="0"/>
                      </a:rPr>
                      <m:t>+</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αI</m:t>
                        </m:r>
                        <m:r>
                          <a:rPr lang="en-US" altLang="zh-CN">
                            <a:latin typeface="Cambria Math" panose="02040503050406030204" pitchFamily="18" charset="0"/>
                          </a:rPr>
                          <m:t>+</m:t>
                        </m:r>
                        <m:r>
                          <m:rPr>
                            <m:sty m:val="p"/>
                          </m:rPr>
                          <a:rPr lang="en-US" altLang="zh-CN">
                            <a:latin typeface="Cambria Math" panose="02040503050406030204" pitchFamily="18" charset="0"/>
                          </a:rPr>
                          <m:t>βS</m:t>
                        </m:r>
                      </m:e>
                    </m:d>
                    <m:acc>
                      <m:accPr>
                        <m:chr m:val="̇"/>
                        <m:ctrlPr>
                          <a:rPr lang="zh-CN" altLang="zh-CN" i="1">
                            <a:latin typeface="Cambria Math" panose="02040503050406030204" pitchFamily="18" charset="0"/>
                          </a:rPr>
                        </m:ctrlPr>
                      </m:accPr>
                      <m:e>
                        <m:r>
                          <m:rPr>
                            <m:sty m:val="p"/>
                          </m:rPr>
                          <a:rPr lang="en-US" altLang="zh-CN">
                            <a:latin typeface="Cambria Math" panose="02040503050406030204" pitchFamily="18" charset="0"/>
                          </a:rPr>
                          <m:t>q</m:t>
                        </m:r>
                      </m:e>
                    </m:acc>
                    <m:r>
                      <a:rPr lang="en-US" altLang="zh-CN">
                        <a:latin typeface="Cambria Math" panose="02040503050406030204" pitchFamily="18" charset="0"/>
                      </a:rPr>
                      <m:t>+</m:t>
                    </m:r>
                    <m:r>
                      <m:rPr>
                        <m:sty m:val="p"/>
                      </m:rPr>
                      <a:rPr lang="en-US" altLang="zh-CN">
                        <a:latin typeface="Cambria Math" panose="02040503050406030204" pitchFamily="18" charset="0"/>
                      </a:rPr>
                      <m:t>Sq</m:t>
                    </m:r>
                    <m:r>
                      <a:rPr lang="en-US" altLang="zh-CN">
                        <a:latin typeface="Cambria Math" panose="02040503050406030204" pitchFamily="18" charset="0"/>
                      </a:rPr>
                      <m:t>=</m:t>
                    </m:r>
                    <m:sSup>
                      <m:sSupPr>
                        <m:ctrlPr>
                          <a:rPr lang="zh-CN" altLang="zh-CN" i="1">
                            <a:latin typeface="Cambria Math" panose="02040503050406030204" pitchFamily="18" charset="0"/>
                          </a:rPr>
                        </m:ctrlPr>
                      </m:sSupPr>
                      <m:e>
                        <m:r>
                          <m:rPr>
                            <m:sty m:val="p"/>
                          </m:rPr>
                          <a:rPr lang="en-US" altLang="zh-CN">
                            <a:latin typeface="Cambria Math" panose="02040503050406030204" pitchFamily="18" charset="0"/>
                          </a:rPr>
                          <m:t>U</m:t>
                        </m:r>
                      </m:e>
                      <m:sup>
                        <m:r>
                          <m:rPr>
                            <m:sty m:val="p"/>
                          </m:rPr>
                          <a:rPr lang="en-US" altLang="zh-CN">
                            <a:latin typeface="Cambria Math" panose="02040503050406030204" pitchFamily="18" charset="0"/>
                          </a:rPr>
                          <m:t>T</m:t>
                        </m:r>
                      </m:sup>
                    </m:sSup>
                    <m:r>
                      <m:rPr>
                        <m:sty m:val="p"/>
                      </m:rPr>
                      <a:rPr lang="en-US" altLang="zh-CN">
                        <a:latin typeface="Cambria Math" panose="02040503050406030204" pitchFamily="18" charset="0"/>
                      </a:rPr>
                      <m:t>f</m:t>
                    </m:r>
                    <m:r>
                      <a:rPr lang="en-US" altLang="zh-CN">
                        <a:latin typeface="Cambria Math" panose="02040503050406030204" pitchFamily="18" charset="0"/>
                      </a:rPr>
                      <m:t>(</m:t>
                    </m:r>
                    <m:r>
                      <m:rPr>
                        <m:sty m:val="p"/>
                      </m:rPr>
                      <a:rPr lang="en-US" altLang="zh-CN">
                        <a:latin typeface="Cambria Math" panose="02040503050406030204" pitchFamily="18" charset="0"/>
                      </a:rPr>
                      <m:t>t</m:t>
                    </m:r>
                    <m:r>
                      <a:rPr lang="en-US" altLang="zh-CN" i="1">
                        <a:latin typeface="Cambria Math" panose="02040503050406030204" pitchFamily="18" charset="0"/>
                      </a:rPr>
                      <m:t>)</m:t>
                    </m:r>
                  </m:oMath>
                </a14:m>
                <a:r>
                  <a:rPr lang="en-US" altLang="zh-CN" dirty="0" smtClean="0"/>
                  <a:t>  </a:t>
                </a:r>
                <a:r>
                  <a:rPr lang="zh-CN" altLang="en-US" dirty="0" smtClean="0"/>
                  <a:t>二次线性常微分方程组</a:t>
                </a:r>
                <a:endParaRPr lang="en-US" altLang="zh-CN" dirty="0"/>
              </a:p>
              <a:p>
                <a:pPr marL="0" indent="0">
                  <a:buNone/>
                </a:pPr>
                <a:endParaRPr lang="en-US" altLang="zh-CN" dirty="0" smtClean="0"/>
              </a:p>
              <a:p>
                <a:endParaRPr lang="en-US" altLang="zh-CN" dirty="0"/>
              </a:p>
              <a:p>
                <a:endParaRPr lang="en-US" altLang="zh-CN" dirty="0" smtClean="0"/>
              </a:p>
              <a:p>
                <a:endParaRPr lang="en-US" altLang="zh-CN" dirty="0"/>
              </a:p>
              <a:p>
                <a:pPr marL="0" indent="0">
                  <a:buNone/>
                </a:pPr>
                <a:endParaRPr lang="en-US" altLang="zh-CN" dirty="0" smtClean="0"/>
              </a:p>
              <a:p>
                <a:endParaRPr lang="en-US" altLang="zh-CN" dirty="0"/>
              </a:p>
              <a:p>
                <a:endParaRPr lang="en-US" altLang="zh-CN" dirty="0"/>
              </a:p>
              <a:p>
                <a:endParaRPr lang="en-US" altLang="zh-CN" dirty="0" smtClean="0"/>
              </a:p>
              <a:p>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838200" y="1325563"/>
                <a:ext cx="11062252" cy="4351338"/>
              </a:xfrm>
              <a:blipFill>
                <a:blip r:embed="rId3"/>
                <a:stretch>
                  <a:fillRect l="-992" t="-3221"/>
                </a:stretch>
              </a:blipFill>
            </p:spPr>
            <p:txBody>
              <a:bodyPr/>
              <a:lstStyle/>
              <a:p>
                <a:r>
                  <a:rPr lang="zh-CN" altLang="en-US">
                    <a:noFill/>
                  </a:rPr>
                  <a:t> </a:t>
                </a:r>
              </a:p>
            </p:txBody>
          </p:sp>
        </mc:Fallback>
      </mc:AlternateContent>
      <p:sp>
        <p:nvSpPr>
          <p:cNvPr id="5" name="标题 1"/>
          <p:cNvSpPr>
            <a:spLocks noGrp="1"/>
          </p:cNvSpPr>
          <p:nvPr>
            <p:ph type="title"/>
          </p:nvPr>
        </p:nvSpPr>
        <p:spPr>
          <a:xfrm>
            <a:off x="838200" y="0"/>
            <a:ext cx="10515600" cy="1325563"/>
          </a:xfrm>
        </p:spPr>
        <p:txBody>
          <a:bodyPr>
            <a:normAutofit/>
          </a:bodyPr>
          <a:lstStyle/>
          <a:p>
            <a:pPr algn="ctr"/>
            <a:r>
              <a:rPr lang="zh-CN" altLang="en-US" sz="4000" b="1" dirty="0">
                <a:latin typeface="宋体" panose="02010600030101010101" pitchFamily="2" charset="-122"/>
                <a:ea typeface="宋体" panose="02010600030101010101" pitchFamily="2" charset="-122"/>
              </a:rPr>
              <a:t>弹簧</a:t>
            </a:r>
            <a:r>
              <a:rPr lang="zh-CN" altLang="en-US" sz="4000" b="1" dirty="0" smtClean="0">
                <a:latin typeface="宋体" panose="02010600030101010101" pitchFamily="2" charset="-122"/>
                <a:ea typeface="宋体" panose="02010600030101010101" pitchFamily="2" charset="-122"/>
              </a:rPr>
              <a:t>质点阻尼系统</a:t>
            </a:r>
            <a:endParaRPr lang="zh-CN" altLang="en-US" sz="4000" b="1"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4743277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199" y="1325563"/>
            <a:ext cx="11009243" cy="4351338"/>
          </a:xfrm>
        </p:spPr>
        <p:txBody>
          <a:bodyPr/>
          <a:lstStyle/>
          <a:p>
            <a:r>
              <a:rPr lang="zh-CN" altLang="en-US" dirty="0"/>
              <a:t>有限元分析</a:t>
            </a:r>
            <a:r>
              <a:rPr lang="en-US" altLang="zh-CN" dirty="0"/>
              <a:t>(Finite Element Analysis)</a:t>
            </a:r>
            <a:r>
              <a:rPr lang="zh-CN" altLang="en-US" dirty="0"/>
              <a:t>   </a:t>
            </a:r>
            <a:r>
              <a:rPr lang="en-US" altLang="zh-CN" dirty="0" smtClean="0"/>
              <a:t>-</a:t>
            </a:r>
            <a:r>
              <a:rPr lang="zh-CN" altLang="en-US" dirty="0" smtClean="0"/>
              <a:t>基于四面体网格的离散化处理</a:t>
            </a:r>
            <a:endParaRPr lang="en-US" altLang="zh-CN" dirty="0" smtClean="0"/>
          </a:p>
          <a:p>
            <a:endParaRPr lang="en-US" altLang="zh-CN" dirty="0" smtClean="0"/>
          </a:p>
          <a:p>
            <a:r>
              <a:rPr lang="zh-CN" altLang="en-US" dirty="0" smtClean="0"/>
              <a:t>为建立更准确的质量矩阵</a:t>
            </a:r>
            <a:r>
              <a:rPr lang="en-US" altLang="zh-CN" dirty="0" smtClean="0"/>
              <a:t>(M)</a:t>
            </a:r>
            <a:r>
              <a:rPr lang="zh-CN" altLang="en-US" dirty="0" smtClean="0"/>
              <a:t>和刚体矩阵</a:t>
            </a:r>
            <a:r>
              <a:rPr lang="en-US" altLang="zh-CN" dirty="0" smtClean="0"/>
              <a:t>(K)</a:t>
            </a:r>
            <a:endParaRPr lang="en-US" altLang="zh-CN" dirty="0"/>
          </a:p>
          <a:p>
            <a:endParaRPr lang="en-US" altLang="zh-CN" dirty="0" smtClean="0"/>
          </a:p>
          <a:p>
            <a:endParaRPr lang="en-US" altLang="zh-CN" dirty="0"/>
          </a:p>
          <a:p>
            <a:endParaRPr lang="zh-CN" altLang="en-US" dirty="0"/>
          </a:p>
        </p:txBody>
      </p:sp>
      <p:sp>
        <p:nvSpPr>
          <p:cNvPr id="5" name="标题 1"/>
          <p:cNvSpPr>
            <a:spLocks noGrp="1"/>
          </p:cNvSpPr>
          <p:nvPr>
            <p:ph type="title"/>
          </p:nvPr>
        </p:nvSpPr>
        <p:spPr>
          <a:xfrm>
            <a:off x="838200" y="0"/>
            <a:ext cx="10515600" cy="1325563"/>
          </a:xfrm>
        </p:spPr>
        <p:txBody>
          <a:bodyPr>
            <a:normAutofit/>
          </a:bodyPr>
          <a:lstStyle/>
          <a:p>
            <a:pPr algn="ctr"/>
            <a:r>
              <a:rPr lang="zh-CN" altLang="en-US" sz="4000" b="1" dirty="0">
                <a:latin typeface="宋体" panose="02010600030101010101" pitchFamily="2" charset="-122"/>
                <a:ea typeface="宋体" panose="02010600030101010101" pitchFamily="2" charset="-122"/>
              </a:rPr>
              <a:t>弹簧</a:t>
            </a:r>
            <a:r>
              <a:rPr lang="zh-CN" altLang="en-US" sz="4000" b="1" dirty="0" smtClean="0">
                <a:latin typeface="宋体" panose="02010600030101010101" pitchFamily="2" charset="-122"/>
                <a:ea typeface="宋体" panose="02010600030101010101" pitchFamily="2" charset="-122"/>
              </a:rPr>
              <a:t>质点阻尼系统</a:t>
            </a:r>
            <a:endParaRPr lang="zh-CN" altLang="en-US" sz="4000" b="1" dirty="0">
              <a:latin typeface="宋体" panose="02010600030101010101" pitchFamily="2" charset="-122"/>
              <a:ea typeface="宋体" panose="02010600030101010101" pitchFamily="2" charset="-122"/>
            </a:endParaRPr>
          </a:p>
        </p:txBody>
      </p:sp>
      <p:pic>
        <p:nvPicPr>
          <p:cNvPr id="4" name="图片 3"/>
          <p:cNvPicPr/>
          <p:nvPr/>
        </p:nvPicPr>
        <p:blipFill>
          <a:blip r:embed="rId3"/>
          <a:stretch>
            <a:fillRect/>
          </a:stretch>
        </p:blipFill>
        <p:spPr>
          <a:xfrm>
            <a:off x="6096000" y="3166778"/>
            <a:ext cx="4625501" cy="2041325"/>
          </a:xfrm>
          <a:prstGeom prst="rect">
            <a:avLst/>
          </a:prstGeom>
        </p:spPr>
      </p:pic>
      <p:pic>
        <p:nvPicPr>
          <p:cNvPr id="6" name="图片 5"/>
          <p:cNvPicPr/>
          <p:nvPr/>
        </p:nvPicPr>
        <p:blipFill>
          <a:blip r:embed="rId4"/>
          <a:stretch>
            <a:fillRect/>
          </a:stretch>
        </p:blipFill>
        <p:spPr>
          <a:xfrm>
            <a:off x="1084731" y="3166778"/>
            <a:ext cx="2461591" cy="2250444"/>
          </a:xfrm>
          <a:prstGeom prst="rect">
            <a:avLst/>
          </a:prstGeom>
        </p:spPr>
      </p:pic>
      <p:sp>
        <p:nvSpPr>
          <p:cNvPr id="7" name="文本框 6"/>
          <p:cNvSpPr txBox="1"/>
          <p:nvPr/>
        </p:nvSpPr>
        <p:spPr>
          <a:xfrm>
            <a:off x="6642882" y="5357302"/>
            <a:ext cx="3531736" cy="369332"/>
          </a:xfrm>
          <a:prstGeom prst="rect">
            <a:avLst/>
          </a:prstGeom>
          <a:noFill/>
        </p:spPr>
        <p:txBody>
          <a:bodyPr wrap="none" rtlCol="0">
            <a:spAutoFit/>
          </a:bodyPr>
          <a:lstStyle/>
          <a:p>
            <a:r>
              <a:rPr lang="zh-CN" altLang="en-US" dirty="0" smtClean="0">
                <a:latin typeface="宋体" panose="02010600030101010101" pitchFamily="2" charset="-122"/>
                <a:ea typeface="宋体" panose="02010600030101010101" pitchFamily="2" charset="-122"/>
              </a:rPr>
              <a:t>单个四面体网格形变</a:t>
            </a:r>
            <a:r>
              <a:rPr lang="en-US" altLang="zh-CN" dirty="0">
                <a:latin typeface="宋体" panose="02010600030101010101" pitchFamily="2" charset="-122"/>
                <a:ea typeface="宋体" panose="02010600030101010101" pitchFamily="2" charset="-122"/>
              </a:rPr>
              <a:t> </a:t>
            </a:r>
            <a:r>
              <a:rPr lang="en-US" altLang="zh-CN" dirty="0" smtClean="0">
                <a:latin typeface="宋体" panose="02010600030101010101" pitchFamily="2" charset="-122"/>
                <a:ea typeface="宋体" panose="02010600030101010101" pitchFamily="2" charset="-122"/>
              </a:rPr>
              <a:t>-&gt;</a:t>
            </a:r>
            <a:r>
              <a:rPr lang="zh-CN" altLang="en-US" dirty="0" smtClean="0">
                <a:latin typeface="宋体" panose="02010600030101010101" pitchFamily="2" charset="-122"/>
                <a:ea typeface="宋体" panose="02010600030101010101" pitchFamily="2" charset="-122"/>
              </a:rPr>
              <a:t>弹力 </a:t>
            </a:r>
            <a:r>
              <a:rPr lang="en-US" altLang="zh-CN" dirty="0" smtClean="0">
                <a:latin typeface="宋体" panose="02010600030101010101" pitchFamily="2" charset="-122"/>
                <a:ea typeface="宋体" panose="02010600030101010101" pitchFamily="2" charset="-122"/>
              </a:rPr>
              <a:t>-&gt;K</a:t>
            </a:r>
            <a:endParaRPr lang="zh-CN" altLang="en-US" dirty="0">
              <a:latin typeface="宋体" panose="02010600030101010101" pitchFamily="2" charset="-122"/>
              <a:ea typeface="宋体" panose="02010600030101010101" pitchFamily="2" charset="-122"/>
            </a:endParaRPr>
          </a:p>
        </p:txBody>
      </p:sp>
      <p:sp>
        <p:nvSpPr>
          <p:cNvPr id="8" name="文本框 7"/>
          <p:cNvSpPr txBox="1"/>
          <p:nvPr/>
        </p:nvSpPr>
        <p:spPr>
          <a:xfrm>
            <a:off x="1084731" y="5357302"/>
            <a:ext cx="2954655" cy="369332"/>
          </a:xfrm>
          <a:prstGeom prst="rect">
            <a:avLst/>
          </a:prstGeom>
          <a:noFill/>
        </p:spPr>
        <p:txBody>
          <a:bodyPr wrap="none" rtlCol="0">
            <a:spAutoFit/>
          </a:bodyPr>
          <a:lstStyle/>
          <a:p>
            <a:r>
              <a:rPr lang="zh-CN" altLang="en-US" dirty="0" smtClean="0">
                <a:latin typeface="宋体" panose="02010600030101010101" pitchFamily="2" charset="-122"/>
                <a:ea typeface="宋体" panose="02010600030101010101" pitchFamily="2" charset="-122"/>
              </a:rPr>
              <a:t>立方体基于四面体网格剖分</a:t>
            </a:r>
            <a:endParaRPr lang="zh-CN" altLang="en-US"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5086678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325562"/>
            <a:ext cx="10876722" cy="4916211"/>
          </a:xfrm>
        </p:spPr>
        <p:txBody>
          <a:bodyPr>
            <a:normAutofit lnSpcReduction="10000"/>
          </a:bodyPr>
          <a:lstStyle/>
          <a:p>
            <a:r>
              <a:rPr lang="zh-CN" altLang="en-US" dirty="0" smtClean="0"/>
              <a:t>单个物体声音模拟加速方案    </a:t>
            </a:r>
            <a:endParaRPr lang="en-US" altLang="zh-CN" dirty="0" smtClean="0"/>
          </a:p>
          <a:p>
            <a:r>
              <a:rPr lang="zh-CN" altLang="en-US" dirty="0" smtClean="0"/>
              <a:t>声音采样频率</a:t>
            </a:r>
            <a:r>
              <a:rPr lang="en-US" altLang="zh-CN" dirty="0" smtClean="0"/>
              <a:t>: 44100Hz, </a:t>
            </a:r>
            <a:r>
              <a:rPr lang="zh-CN" altLang="en-US" dirty="0" smtClean="0"/>
              <a:t>采样时间</a:t>
            </a:r>
            <a:r>
              <a:rPr lang="en-US" altLang="zh-CN" dirty="0" smtClean="0"/>
              <a:t>: 3s, </a:t>
            </a:r>
            <a:r>
              <a:rPr lang="zh-CN" altLang="en-US" dirty="0" smtClean="0"/>
              <a:t>听觉范围</a:t>
            </a:r>
            <a:r>
              <a:rPr lang="en-US" altLang="zh-CN" dirty="0" smtClean="0"/>
              <a:t>: 20Hz – 2.2KHz</a:t>
            </a:r>
          </a:p>
          <a:p>
            <a:endParaRPr lang="en-US" altLang="zh-CN" dirty="0" smtClean="0"/>
          </a:p>
          <a:p>
            <a:pPr marL="0" indent="0">
              <a:buNone/>
            </a:pPr>
            <a:r>
              <a:rPr lang="en-US" altLang="zh-CN" dirty="0" smtClean="0"/>
              <a:t>1) </a:t>
            </a:r>
            <a:r>
              <a:rPr lang="zh-CN" altLang="en-US" dirty="0" smtClean="0"/>
              <a:t>模式压缩 </a:t>
            </a:r>
            <a:r>
              <a:rPr lang="en-US" altLang="zh-CN" dirty="0" smtClean="0"/>
              <a:t>(Mode Compression)</a:t>
            </a:r>
          </a:p>
          <a:p>
            <a:pPr marL="0" indent="0">
              <a:buNone/>
            </a:pPr>
            <a:r>
              <a:rPr lang="zh-CN" altLang="en-US" dirty="0" smtClean="0"/>
              <a:t>利用人对频率细微变化听觉感知的不敏感，将需要进行叠加的正弦波数量压缩。</a:t>
            </a:r>
            <a:r>
              <a:rPr lang="en-US" altLang="zh-CN" dirty="0" smtClean="0"/>
              <a:t>(</a:t>
            </a:r>
            <a:r>
              <a:rPr lang="zh-CN" altLang="en-US" dirty="0" smtClean="0"/>
              <a:t>如</a:t>
            </a:r>
            <a:r>
              <a:rPr lang="en-US" altLang="zh-CN" dirty="0" smtClean="0"/>
              <a:t>: </a:t>
            </a:r>
            <a:r>
              <a:rPr lang="zh-CN" altLang="en-US" dirty="0" smtClean="0"/>
              <a:t>人无法分辨</a:t>
            </a:r>
            <a:r>
              <a:rPr lang="en-US" altLang="zh-CN" dirty="0" smtClean="0"/>
              <a:t>2000Hz </a:t>
            </a:r>
            <a:r>
              <a:rPr lang="zh-CN" altLang="en-US" dirty="0" smtClean="0"/>
              <a:t>与 </a:t>
            </a:r>
            <a:r>
              <a:rPr lang="en-US" altLang="zh-CN" dirty="0" smtClean="0"/>
              <a:t>2001Hz, 1999Hz</a:t>
            </a:r>
            <a:r>
              <a:rPr lang="zh-CN" altLang="en-US" dirty="0" smtClean="0"/>
              <a:t>的区别</a:t>
            </a:r>
            <a:r>
              <a:rPr lang="en-US" altLang="zh-CN" dirty="0" smtClean="0"/>
              <a:t>) </a:t>
            </a:r>
            <a:endParaRPr lang="en-US" altLang="zh-CN" dirty="0"/>
          </a:p>
          <a:p>
            <a:pPr marL="0" indent="0">
              <a:buNone/>
            </a:pPr>
            <a:endParaRPr lang="en-US" altLang="zh-CN" dirty="0"/>
          </a:p>
          <a:p>
            <a:pPr marL="0" indent="0">
              <a:buNone/>
            </a:pPr>
            <a:r>
              <a:rPr lang="en-US" altLang="zh-CN" dirty="0" smtClean="0"/>
              <a:t>2) </a:t>
            </a:r>
            <a:r>
              <a:rPr lang="zh-CN" altLang="en-US" dirty="0" smtClean="0"/>
              <a:t>模式截断 </a:t>
            </a:r>
            <a:r>
              <a:rPr lang="en-US" altLang="zh-CN" dirty="0" smtClean="0"/>
              <a:t>(Mode Truncation)</a:t>
            </a:r>
          </a:p>
          <a:p>
            <a:pPr marL="0" indent="0">
              <a:buNone/>
            </a:pPr>
            <a:r>
              <a:rPr lang="zh-CN" altLang="en-US" dirty="0" smtClean="0"/>
              <a:t>在采样阶段，由于使用了</a:t>
            </a:r>
            <a:r>
              <a:rPr lang="en-US" altLang="zh-CN" dirty="0" smtClean="0"/>
              <a:t>Rayleigh Damping</a:t>
            </a:r>
            <a:r>
              <a:rPr lang="zh-CN" altLang="en-US" dirty="0" smtClean="0"/>
              <a:t>模型，波形将随采样时间衰减，当波形大小衰减到一定程度就可以不用在纳入采样，从而实现在实时模拟阶段加速声音模拟。</a:t>
            </a:r>
            <a:endParaRPr lang="zh-CN" altLang="en-US" dirty="0"/>
          </a:p>
        </p:txBody>
      </p:sp>
      <p:sp>
        <p:nvSpPr>
          <p:cNvPr id="4" name="标题 1"/>
          <p:cNvSpPr>
            <a:spLocks noGrp="1"/>
          </p:cNvSpPr>
          <p:nvPr>
            <p:ph type="title"/>
          </p:nvPr>
        </p:nvSpPr>
        <p:spPr>
          <a:xfrm>
            <a:off x="838200" y="0"/>
            <a:ext cx="10515600" cy="1325563"/>
          </a:xfrm>
        </p:spPr>
        <p:txBody>
          <a:bodyPr>
            <a:normAutofit/>
          </a:bodyPr>
          <a:lstStyle/>
          <a:p>
            <a:pPr algn="ctr"/>
            <a:r>
              <a:rPr lang="zh-CN" altLang="en-US" sz="4000" b="1" dirty="0" smtClean="0">
                <a:latin typeface="宋体" panose="02010600030101010101" pitchFamily="2" charset="-122"/>
                <a:ea typeface="宋体" panose="02010600030101010101" pitchFamily="2" charset="-122"/>
              </a:rPr>
              <a:t>声音模拟加速</a:t>
            </a:r>
            <a:r>
              <a:rPr lang="zh-CN" altLang="en-US" sz="4000" b="1" dirty="0">
                <a:latin typeface="宋体" panose="02010600030101010101" pitchFamily="2" charset="-122"/>
                <a:ea typeface="宋体" panose="02010600030101010101" pitchFamily="2" charset="-122"/>
              </a:rPr>
              <a:t>方案</a:t>
            </a:r>
          </a:p>
        </p:txBody>
      </p:sp>
      <p:pic>
        <p:nvPicPr>
          <p:cNvPr id="5" name="图片 4"/>
          <p:cNvPicPr/>
          <p:nvPr/>
        </p:nvPicPr>
        <p:blipFill>
          <a:blip r:embed="rId3"/>
          <a:stretch>
            <a:fillRect/>
          </a:stretch>
        </p:blipFill>
        <p:spPr>
          <a:xfrm>
            <a:off x="6051275" y="1196593"/>
            <a:ext cx="5844208" cy="5174151"/>
          </a:xfrm>
          <a:prstGeom prst="rect">
            <a:avLst/>
          </a:prstGeom>
        </p:spPr>
      </p:pic>
    </p:spTree>
    <p:extLst>
      <p:ext uri="{BB962C8B-B14F-4D97-AF65-F5344CB8AC3E}">
        <p14:creationId xmlns:p14="http://schemas.microsoft.com/office/powerpoint/2010/main" val="2654275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500"/>
                                        <p:tgtEl>
                                          <p:spTgt spid="5"/>
                                        </p:tgtEl>
                                      </p:cBhvr>
                                    </p:animEffect>
                                    <p:set>
                                      <p:cBhvr>
                                        <p:cTn id="14"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a:spLocks noGrp="1"/>
          </p:cNvSpPr>
          <p:nvPr>
            <p:ph type="title"/>
          </p:nvPr>
        </p:nvSpPr>
        <p:spPr>
          <a:xfrm>
            <a:off x="838200" y="0"/>
            <a:ext cx="10515600" cy="1325563"/>
          </a:xfrm>
        </p:spPr>
        <p:txBody>
          <a:bodyPr>
            <a:normAutofit/>
          </a:bodyPr>
          <a:lstStyle/>
          <a:p>
            <a:pPr algn="ctr"/>
            <a:r>
              <a:rPr lang="zh-CN" altLang="en-US" sz="4000" b="1" dirty="0" smtClean="0">
                <a:latin typeface="宋体" panose="02010600030101010101" pitchFamily="2" charset="-122"/>
                <a:ea typeface="宋体" panose="02010600030101010101" pitchFamily="2" charset="-122"/>
              </a:rPr>
              <a:t>声音实时模拟结果展示</a:t>
            </a:r>
            <a:endParaRPr lang="zh-CN" altLang="en-US" sz="4000" b="1" dirty="0">
              <a:latin typeface="宋体" panose="02010600030101010101" pitchFamily="2" charset="-122"/>
              <a:ea typeface="宋体" panose="02010600030101010101" pitchFamily="2" charset="-122"/>
            </a:endParaRPr>
          </a:p>
        </p:txBody>
      </p:sp>
      <p:pic>
        <p:nvPicPr>
          <p:cNvPr id="2" name="Demo_ph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43803" y="1776137"/>
            <a:ext cx="9878334" cy="4690923"/>
          </a:xfrm>
          <a:prstGeom prst="rect">
            <a:avLst/>
          </a:prstGeom>
          <a:ln>
            <a:noFill/>
          </a:ln>
          <a:effectLst>
            <a:softEdge rad="112500"/>
          </a:effectLst>
        </p:spPr>
      </p:pic>
      <p:sp>
        <p:nvSpPr>
          <p:cNvPr id="6" name="内容占位符 2"/>
          <p:cNvSpPr>
            <a:spLocks noGrp="1"/>
          </p:cNvSpPr>
          <p:nvPr>
            <p:ph idx="1"/>
          </p:nvPr>
        </p:nvSpPr>
        <p:spPr>
          <a:xfrm>
            <a:off x="838200" y="1325563"/>
            <a:ext cx="10515600" cy="4351338"/>
          </a:xfrm>
        </p:spPr>
        <p:txBody>
          <a:bodyPr/>
          <a:lstStyle/>
          <a:p>
            <a:r>
              <a:rPr lang="zh-CN" altLang="en-US" dirty="0" smtClean="0"/>
              <a:t>多材质多物体碰撞声音模拟场景测试</a:t>
            </a:r>
            <a:endParaRPr lang="en-US" altLang="zh-CN" dirty="0" smtClean="0"/>
          </a:p>
        </p:txBody>
      </p:sp>
    </p:spTree>
    <p:extLst>
      <p:ext uri="{BB962C8B-B14F-4D97-AF65-F5344CB8AC3E}">
        <p14:creationId xmlns:p14="http://schemas.microsoft.com/office/powerpoint/2010/main" val="3901696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a:spLocks noGrp="1"/>
          </p:cNvSpPr>
          <p:nvPr>
            <p:ph type="title"/>
          </p:nvPr>
        </p:nvSpPr>
        <p:spPr>
          <a:xfrm>
            <a:off x="838200" y="0"/>
            <a:ext cx="10515600" cy="1325563"/>
          </a:xfrm>
        </p:spPr>
        <p:txBody>
          <a:bodyPr>
            <a:normAutofit/>
          </a:bodyPr>
          <a:lstStyle/>
          <a:p>
            <a:pPr algn="ctr"/>
            <a:r>
              <a:rPr lang="zh-CN" altLang="en-US" sz="4000" b="1" dirty="0" smtClean="0">
                <a:latin typeface="宋体" panose="02010600030101010101" pitchFamily="2" charset="-122"/>
                <a:ea typeface="宋体" panose="02010600030101010101" pitchFamily="2" charset="-122"/>
              </a:rPr>
              <a:t>声音实时模拟结果展示</a:t>
            </a:r>
            <a:endParaRPr lang="zh-CN" altLang="en-US" sz="4000" b="1" dirty="0">
              <a:latin typeface="宋体" panose="02010600030101010101" pitchFamily="2" charset="-122"/>
              <a:ea typeface="宋体" panose="02010600030101010101" pitchFamily="2" charset="-122"/>
            </a:endParaRPr>
          </a:p>
        </p:txBody>
      </p:sp>
      <p:sp>
        <p:nvSpPr>
          <p:cNvPr id="6" name="内容占位符 2"/>
          <p:cNvSpPr>
            <a:spLocks noGrp="1"/>
          </p:cNvSpPr>
          <p:nvPr>
            <p:ph idx="1"/>
          </p:nvPr>
        </p:nvSpPr>
        <p:spPr>
          <a:xfrm>
            <a:off x="838200" y="1325563"/>
            <a:ext cx="10515600" cy="4351338"/>
          </a:xfrm>
        </p:spPr>
        <p:txBody>
          <a:bodyPr/>
          <a:lstStyle/>
          <a:p>
            <a:r>
              <a:rPr lang="zh-CN" altLang="en-US" dirty="0"/>
              <a:t>滚动</a:t>
            </a:r>
            <a:r>
              <a:rPr lang="zh-CN" altLang="en-US" dirty="0" smtClean="0"/>
              <a:t>声音模拟场景测试</a:t>
            </a:r>
            <a:endParaRPr lang="en-US" altLang="zh-CN" dirty="0" smtClean="0"/>
          </a:p>
        </p:txBody>
      </p:sp>
      <p:pic>
        <p:nvPicPr>
          <p:cNvPr id="4" name="Demo_Roll_merge_2">
            <a:hlinkClick r:id="" action="ppaction://media"/>
          </p:cNvPr>
          <p:cNvPicPr>
            <a:picLocks noChangeAspect="1"/>
          </p:cNvPicPr>
          <p:nvPr>
            <a:videoFile r:link="rId1"/>
            <p:extLst>
              <p:ext uri="{DAA4B4D4-6D71-4841-9C94-3DE7FCFB9230}">
                <p14:media xmlns:p14="http://schemas.microsoft.com/office/powerpoint/2010/main" r:embed="rId2">
                  <p14:trim st="198"/>
                </p14:media>
              </p:ext>
            </p:extLst>
          </p:nvPr>
        </p:nvPicPr>
        <p:blipFill>
          <a:blip r:embed="rId5"/>
          <a:stretch>
            <a:fillRect/>
          </a:stretch>
        </p:blipFill>
        <p:spPr>
          <a:xfrm>
            <a:off x="1987826" y="1885529"/>
            <a:ext cx="8222718" cy="4627690"/>
          </a:xfrm>
          <a:prstGeom prst="rect">
            <a:avLst/>
          </a:prstGeom>
          <a:ln>
            <a:noFill/>
          </a:ln>
          <a:effectLst>
            <a:softEdge rad="112500"/>
          </a:effectLst>
        </p:spPr>
      </p:pic>
    </p:spTree>
    <p:extLst>
      <p:ext uri="{BB962C8B-B14F-4D97-AF65-F5344CB8AC3E}">
        <p14:creationId xmlns:p14="http://schemas.microsoft.com/office/powerpoint/2010/main" val="838823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1642</TotalTime>
  <Words>1180</Words>
  <Application>Microsoft Office PowerPoint</Application>
  <PresentationFormat>宽屏</PresentationFormat>
  <Paragraphs>149</Paragraphs>
  <Slides>20</Slides>
  <Notes>14</Notes>
  <HiddenSlides>0</HiddenSlides>
  <MMClips>6</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20</vt:i4>
      </vt:variant>
    </vt:vector>
  </HeadingPairs>
  <TitlesOfParts>
    <vt:vector size="30" baseType="lpstr">
      <vt:lpstr>新細明體</vt:lpstr>
      <vt:lpstr>等线</vt:lpstr>
      <vt:lpstr>等线 Light</vt:lpstr>
      <vt:lpstr>宋体</vt:lpstr>
      <vt:lpstr>微软雅黑</vt:lpstr>
      <vt:lpstr>Arial</vt:lpstr>
      <vt:lpstr>Calibri</vt:lpstr>
      <vt:lpstr>Cambria Math</vt:lpstr>
      <vt:lpstr>Times New Roman</vt:lpstr>
      <vt:lpstr>Office 主题​​</vt:lpstr>
      <vt:lpstr>PowerPoint 演示文稿</vt:lpstr>
      <vt:lpstr> 整体框架</vt:lpstr>
      <vt:lpstr>一. 声音实时模拟</vt:lpstr>
      <vt:lpstr>弹簧质点阻尼系统</vt:lpstr>
      <vt:lpstr>弹簧质点阻尼系统</vt:lpstr>
      <vt:lpstr>弹簧质点阻尼系统</vt:lpstr>
      <vt:lpstr>声音模拟加速方案</vt:lpstr>
      <vt:lpstr>声音实时模拟结果展示</vt:lpstr>
      <vt:lpstr>声音实时模拟结果展示</vt:lpstr>
      <vt:lpstr>二. 心理学认知实验</vt:lpstr>
      <vt:lpstr>从2D延展至3D虚拟环境</vt:lpstr>
      <vt:lpstr>PowerPoint 演示文稿</vt:lpstr>
      <vt:lpstr>实验设备与声音合成控制</vt:lpstr>
      <vt:lpstr>实验设计</vt:lpstr>
      <vt:lpstr>实验设计</vt:lpstr>
      <vt:lpstr>实验设计</vt:lpstr>
      <vt:lpstr>实验设计</vt:lpstr>
      <vt:lpstr>实验设计</vt:lpstr>
      <vt:lpstr>下一步工作</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Duotun Wang</dc:creator>
  <cp:lastModifiedBy>Duotun Wang</cp:lastModifiedBy>
  <cp:revision>323</cp:revision>
  <dcterms:created xsi:type="dcterms:W3CDTF">2019-05-11T03:09:25Z</dcterms:created>
  <dcterms:modified xsi:type="dcterms:W3CDTF">2019-05-28T06:06:17Z</dcterms:modified>
</cp:coreProperties>
</file>